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4"/>
  </p:sldMasterIdLst>
  <p:notesMasterIdLst>
    <p:notesMasterId r:id="rId20"/>
  </p:notesMasterIdLst>
  <p:sldIdLst>
    <p:sldId id="256" r:id="rId5"/>
    <p:sldId id="257" r:id="rId6"/>
    <p:sldId id="259" r:id="rId7"/>
    <p:sldId id="260" r:id="rId8"/>
    <p:sldId id="261" r:id="rId9"/>
    <p:sldId id="262" r:id="rId10"/>
    <p:sldId id="263" r:id="rId11"/>
    <p:sldId id="269" r:id="rId12"/>
    <p:sldId id="270" r:id="rId13"/>
    <p:sldId id="271" r:id="rId14"/>
    <p:sldId id="272" r:id="rId15"/>
    <p:sldId id="273" r:id="rId16"/>
    <p:sldId id="274" r:id="rId17"/>
    <p:sldId id="275" r:id="rId18"/>
    <p:sldId id="267" r:id="rId19"/>
  </p:sldIdLst>
  <p:sldSz cx="9144000" cy="5143500" type="screen16x9"/>
  <p:notesSz cx="6858000" cy="9144000"/>
  <p:embeddedFontLst>
    <p:embeddedFont>
      <p:font typeface="Montserrat" panose="00000500000000000000" pitchFamily="2" charset="0"/>
      <p:regular r:id="rId21"/>
      <p:bold r:id="rId22"/>
      <p:italic r:id="rId23"/>
      <p:boldItalic r:id="rId24"/>
    </p:embeddedFont>
    <p:embeddedFont>
      <p:font typeface="Montserrat SemiBold" panose="000007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A28426-1625-0499-5D57-84DD1770913A}" name="Marcela Rodrigues Santos (SEDESE)" initials="M(" userId="S::x10696546@ca.mg.gov.br::e02e6471-9ade-47b8-8423-a467f7c4b539" providerId="AD"/>
  <p188:author id="{BC9320D8-FEDB-7AE5-884D-C21DD718E5EA}" name="Leticia Mayra Moreira (SEDESE)" initials="L(" userId="S::x16921015@ca.mg.gov.br::c86f0b12-55aa-4b55-865f-aa4fbdc874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A58"/>
    <a:srgbClr val="F5D79D"/>
    <a:srgbClr val="FFCC66"/>
    <a:srgbClr val="3C5237"/>
    <a:srgbClr val="000000"/>
    <a:srgbClr val="B2CEAA"/>
    <a:srgbClr val="C47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E3C6F2-EAB8-2B67-2996-52B467AAD959}" v="3" dt="2025-02-03T16:35:37.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876BF2-5AC1-454C-B100-9610D8048B6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pt-BR"/>
        </a:p>
      </dgm:t>
    </dgm:pt>
    <dgm:pt modelId="{76275B87-DCD7-49A8-8DA3-B4955B620B22}">
      <dgm:prSet phldrT="[Texto]"/>
      <dgm:spPr/>
      <dgm:t>
        <a:bodyPr/>
        <a:lstStyle/>
        <a:p>
          <a:r>
            <a:rPr lang="pt-BR" b="1" dirty="0">
              <a:solidFill>
                <a:srgbClr val="3C5237"/>
              </a:solidFill>
            </a:rPr>
            <a:t>1ª Etapa</a:t>
          </a:r>
        </a:p>
      </dgm:t>
    </dgm:pt>
    <dgm:pt modelId="{143B6070-393F-4D7F-B89E-70E67B94E7EE}" type="parTrans" cxnId="{02F5E4D0-A3BF-422B-A332-DDA3A62BE4A8}">
      <dgm:prSet/>
      <dgm:spPr/>
      <dgm:t>
        <a:bodyPr/>
        <a:lstStyle/>
        <a:p>
          <a:endParaRPr lang="pt-BR"/>
        </a:p>
      </dgm:t>
    </dgm:pt>
    <dgm:pt modelId="{80FCB94A-7601-49B1-B4C9-097259255997}" type="sibTrans" cxnId="{02F5E4D0-A3BF-422B-A332-DDA3A62BE4A8}">
      <dgm:prSet/>
      <dgm:spPr/>
      <dgm:t>
        <a:bodyPr/>
        <a:lstStyle/>
        <a:p>
          <a:endParaRPr lang="pt-BR"/>
        </a:p>
      </dgm:t>
    </dgm:pt>
    <dgm:pt modelId="{6132D4D4-A8E8-472A-A2A1-DA26F4F843BB}">
      <dgm:prSet phldrT="[Texto]"/>
      <dgm:spPr/>
      <dgm:t>
        <a:bodyPr/>
        <a:lstStyle/>
        <a:p>
          <a:r>
            <a:rPr lang="pt-BR" b="1" dirty="0">
              <a:solidFill>
                <a:srgbClr val="3C5237"/>
              </a:solidFill>
            </a:rPr>
            <a:t>2ª Etapa</a:t>
          </a:r>
        </a:p>
      </dgm:t>
    </dgm:pt>
    <dgm:pt modelId="{14398315-63B0-4125-B245-B44AD970CBAE}" type="parTrans" cxnId="{37D8BEA8-A52F-496F-A893-0E0567B4AB61}">
      <dgm:prSet/>
      <dgm:spPr/>
      <dgm:t>
        <a:bodyPr/>
        <a:lstStyle/>
        <a:p>
          <a:endParaRPr lang="pt-BR"/>
        </a:p>
      </dgm:t>
    </dgm:pt>
    <dgm:pt modelId="{3BAFD0C7-3B62-46C6-AEC4-4226C005AEF1}" type="sibTrans" cxnId="{37D8BEA8-A52F-496F-A893-0E0567B4AB61}">
      <dgm:prSet/>
      <dgm:spPr/>
      <dgm:t>
        <a:bodyPr/>
        <a:lstStyle/>
        <a:p>
          <a:endParaRPr lang="pt-BR"/>
        </a:p>
      </dgm:t>
    </dgm:pt>
    <dgm:pt modelId="{40369591-2F12-4AA4-94B1-61E347D22D8F}">
      <dgm:prSet phldrT="[Texto]"/>
      <dgm:spPr/>
      <dgm:t>
        <a:bodyPr/>
        <a:lstStyle/>
        <a:p>
          <a:r>
            <a:rPr lang="pt-BR" b="1" dirty="0">
              <a:solidFill>
                <a:srgbClr val="3C5237"/>
              </a:solidFill>
            </a:rPr>
            <a:t>3ª Etapa</a:t>
          </a:r>
        </a:p>
      </dgm:t>
    </dgm:pt>
    <dgm:pt modelId="{EEF691B5-B3DC-422D-B471-05BF4C9C8F7C}" type="parTrans" cxnId="{7C82A1A0-FC7B-4536-A847-C70ED6476963}">
      <dgm:prSet/>
      <dgm:spPr/>
      <dgm:t>
        <a:bodyPr/>
        <a:lstStyle/>
        <a:p>
          <a:endParaRPr lang="pt-BR"/>
        </a:p>
      </dgm:t>
    </dgm:pt>
    <dgm:pt modelId="{9CDD87EA-03E1-4F57-AE95-B4D6389109B0}" type="sibTrans" cxnId="{7C82A1A0-FC7B-4536-A847-C70ED6476963}">
      <dgm:prSet/>
      <dgm:spPr/>
      <dgm:t>
        <a:bodyPr/>
        <a:lstStyle/>
        <a:p>
          <a:endParaRPr lang="pt-BR"/>
        </a:p>
      </dgm:t>
    </dgm:pt>
    <dgm:pt modelId="{EC2D756E-F964-4C5C-B24B-F50F424B4B82}" type="pres">
      <dgm:prSet presAssocID="{14876BF2-5AC1-454C-B100-9610D8048B60}" presName="Name0" presStyleCnt="0">
        <dgm:presLayoutVars>
          <dgm:chMax val="7"/>
          <dgm:chPref val="7"/>
          <dgm:dir/>
          <dgm:animLvl val="lvl"/>
        </dgm:presLayoutVars>
      </dgm:prSet>
      <dgm:spPr/>
    </dgm:pt>
    <dgm:pt modelId="{A9E7195D-B6AE-4292-9FEB-28AF86A13866}" type="pres">
      <dgm:prSet presAssocID="{76275B87-DCD7-49A8-8DA3-B4955B620B22}" presName="Accent1" presStyleCnt="0"/>
      <dgm:spPr/>
    </dgm:pt>
    <dgm:pt modelId="{8532A83D-471D-4602-93D5-6652CF7D4CB8}" type="pres">
      <dgm:prSet presAssocID="{76275B87-DCD7-49A8-8DA3-B4955B620B22}" presName="Accent" presStyleLbl="node1" presStyleIdx="0" presStyleCnt="3"/>
      <dgm:spPr>
        <a:solidFill>
          <a:schemeClr val="bg2">
            <a:lumMod val="50000"/>
          </a:schemeClr>
        </a:solidFill>
        <a:ln>
          <a:solidFill>
            <a:srgbClr val="337A58"/>
          </a:solidFill>
        </a:ln>
      </dgm:spPr>
    </dgm:pt>
    <dgm:pt modelId="{440A2C14-3F86-4ABA-8015-7FB2EA88A61D}" type="pres">
      <dgm:prSet presAssocID="{76275B87-DCD7-49A8-8DA3-B4955B620B22}" presName="Parent1" presStyleLbl="revTx" presStyleIdx="0" presStyleCnt="3">
        <dgm:presLayoutVars>
          <dgm:chMax val="1"/>
          <dgm:chPref val="1"/>
          <dgm:bulletEnabled val="1"/>
        </dgm:presLayoutVars>
      </dgm:prSet>
      <dgm:spPr/>
    </dgm:pt>
    <dgm:pt modelId="{2E97D18A-5942-4406-B13D-C689817E545C}" type="pres">
      <dgm:prSet presAssocID="{6132D4D4-A8E8-472A-A2A1-DA26F4F843BB}" presName="Accent2" presStyleCnt="0"/>
      <dgm:spPr/>
    </dgm:pt>
    <dgm:pt modelId="{E798CB29-A831-48F4-812D-698D5684AF4C}" type="pres">
      <dgm:prSet presAssocID="{6132D4D4-A8E8-472A-A2A1-DA26F4F843BB}" presName="Accent" presStyleLbl="node1" presStyleIdx="1" presStyleCnt="3"/>
      <dgm:spPr>
        <a:solidFill>
          <a:schemeClr val="bg2">
            <a:lumMod val="50000"/>
          </a:schemeClr>
        </a:solidFill>
        <a:ln>
          <a:solidFill>
            <a:srgbClr val="337A58"/>
          </a:solidFill>
        </a:ln>
      </dgm:spPr>
    </dgm:pt>
    <dgm:pt modelId="{D0F450D5-25A0-4A97-92D2-FD1346ECECB4}" type="pres">
      <dgm:prSet presAssocID="{6132D4D4-A8E8-472A-A2A1-DA26F4F843BB}" presName="Parent2" presStyleLbl="revTx" presStyleIdx="1" presStyleCnt="3">
        <dgm:presLayoutVars>
          <dgm:chMax val="1"/>
          <dgm:chPref val="1"/>
          <dgm:bulletEnabled val="1"/>
        </dgm:presLayoutVars>
      </dgm:prSet>
      <dgm:spPr/>
    </dgm:pt>
    <dgm:pt modelId="{5C8E4B82-0A93-4357-BB49-276B44A1656A}" type="pres">
      <dgm:prSet presAssocID="{40369591-2F12-4AA4-94B1-61E347D22D8F}" presName="Accent3" presStyleCnt="0"/>
      <dgm:spPr/>
    </dgm:pt>
    <dgm:pt modelId="{08BA82B7-F3AB-4FD9-9F7B-6E21D1E997C9}" type="pres">
      <dgm:prSet presAssocID="{40369591-2F12-4AA4-94B1-61E347D22D8F}" presName="Accent" presStyleLbl="node1" presStyleIdx="2" presStyleCnt="3"/>
      <dgm:spPr>
        <a:solidFill>
          <a:schemeClr val="bg2">
            <a:lumMod val="50000"/>
          </a:schemeClr>
        </a:solidFill>
        <a:ln>
          <a:solidFill>
            <a:srgbClr val="337A58"/>
          </a:solidFill>
        </a:ln>
      </dgm:spPr>
    </dgm:pt>
    <dgm:pt modelId="{278E8083-DB43-41D4-A3BC-BF218DFFEAA0}" type="pres">
      <dgm:prSet presAssocID="{40369591-2F12-4AA4-94B1-61E347D22D8F}" presName="Parent3" presStyleLbl="revTx" presStyleIdx="2" presStyleCnt="3">
        <dgm:presLayoutVars>
          <dgm:chMax val="1"/>
          <dgm:chPref val="1"/>
          <dgm:bulletEnabled val="1"/>
        </dgm:presLayoutVars>
      </dgm:prSet>
      <dgm:spPr/>
    </dgm:pt>
  </dgm:ptLst>
  <dgm:cxnLst>
    <dgm:cxn modelId="{6100C75B-D585-4A68-9746-6F2E926B3210}" type="presOf" srcId="{14876BF2-5AC1-454C-B100-9610D8048B60}" destId="{EC2D756E-F964-4C5C-B24B-F50F424B4B82}" srcOrd="0" destOrd="0" presId="urn:microsoft.com/office/officeart/2009/layout/CircleArrowProcess"/>
    <dgm:cxn modelId="{37C8A987-793E-4B80-AD31-85EEFD6239D4}" type="presOf" srcId="{6132D4D4-A8E8-472A-A2A1-DA26F4F843BB}" destId="{D0F450D5-25A0-4A97-92D2-FD1346ECECB4}" srcOrd="0" destOrd="0" presId="urn:microsoft.com/office/officeart/2009/layout/CircleArrowProcess"/>
    <dgm:cxn modelId="{8ED0688C-0B5C-4704-80B6-92D1F9181CA0}" type="presOf" srcId="{40369591-2F12-4AA4-94B1-61E347D22D8F}" destId="{278E8083-DB43-41D4-A3BC-BF218DFFEAA0}" srcOrd="0" destOrd="0" presId="urn:microsoft.com/office/officeart/2009/layout/CircleArrowProcess"/>
    <dgm:cxn modelId="{7C82A1A0-FC7B-4536-A847-C70ED6476963}" srcId="{14876BF2-5AC1-454C-B100-9610D8048B60}" destId="{40369591-2F12-4AA4-94B1-61E347D22D8F}" srcOrd="2" destOrd="0" parTransId="{EEF691B5-B3DC-422D-B471-05BF4C9C8F7C}" sibTransId="{9CDD87EA-03E1-4F57-AE95-B4D6389109B0}"/>
    <dgm:cxn modelId="{37D8BEA8-A52F-496F-A893-0E0567B4AB61}" srcId="{14876BF2-5AC1-454C-B100-9610D8048B60}" destId="{6132D4D4-A8E8-472A-A2A1-DA26F4F843BB}" srcOrd="1" destOrd="0" parTransId="{14398315-63B0-4125-B245-B44AD970CBAE}" sibTransId="{3BAFD0C7-3B62-46C6-AEC4-4226C005AEF1}"/>
    <dgm:cxn modelId="{02F5E4D0-A3BF-422B-A332-DDA3A62BE4A8}" srcId="{14876BF2-5AC1-454C-B100-9610D8048B60}" destId="{76275B87-DCD7-49A8-8DA3-B4955B620B22}" srcOrd="0" destOrd="0" parTransId="{143B6070-393F-4D7F-B89E-70E67B94E7EE}" sibTransId="{80FCB94A-7601-49B1-B4C9-097259255997}"/>
    <dgm:cxn modelId="{A66E35DF-C81C-4E10-A3FF-D118597AA1CA}" type="presOf" srcId="{76275B87-DCD7-49A8-8DA3-B4955B620B22}" destId="{440A2C14-3F86-4ABA-8015-7FB2EA88A61D}" srcOrd="0" destOrd="0" presId="urn:microsoft.com/office/officeart/2009/layout/CircleArrowProcess"/>
    <dgm:cxn modelId="{9B705010-FB29-47C0-A51F-A8BC30C69541}" type="presParOf" srcId="{EC2D756E-F964-4C5C-B24B-F50F424B4B82}" destId="{A9E7195D-B6AE-4292-9FEB-28AF86A13866}" srcOrd="0" destOrd="0" presId="urn:microsoft.com/office/officeart/2009/layout/CircleArrowProcess"/>
    <dgm:cxn modelId="{60AA3B84-343C-4A13-8476-59B07B16160E}" type="presParOf" srcId="{A9E7195D-B6AE-4292-9FEB-28AF86A13866}" destId="{8532A83D-471D-4602-93D5-6652CF7D4CB8}" srcOrd="0" destOrd="0" presId="urn:microsoft.com/office/officeart/2009/layout/CircleArrowProcess"/>
    <dgm:cxn modelId="{C0044B67-01BC-4C27-ACB2-E50A03965D4E}" type="presParOf" srcId="{EC2D756E-F964-4C5C-B24B-F50F424B4B82}" destId="{440A2C14-3F86-4ABA-8015-7FB2EA88A61D}" srcOrd="1" destOrd="0" presId="urn:microsoft.com/office/officeart/2009/layout/CircleArrowProcess"/>
    <dgm:cxn modelId="{6D2E8D64-33F8-4BF7-85D8-4C978C493A02}" type="presParOf" srcId="{EC2D756E-F964-4C5C-B24B-F50F424B4B82}" destId="{2E97D18A-5942-4406-B13D-C689817E545C}" srcOrd="2" destOrd="0" presId="urn:microsoft.com/office/officeart/2009/layout/CircleArrowProcess"/>
    <dgm:cxn modelId="{8233CBAB-78DA-4F77-A957-E40CF931966E}" type="presParOf" srcId="{2E97D18A-5942-4406-B13D-C689817E545C}" destId="{E798CB29-A831-48F4-812D-698D5684AF4C}" srcOrd="0" destOrd="0" presId="urn:microsoft.com/office/officeart/2009/layout/CircleArrowProcess"/>
    <dgm:cxn modelId="{CF633FF5-3A0E-4272-86CE-3AE7D1BEA3BB}" type="presParOf" srcId="{EC2D756E-F964-4C5C-B24B-F50F424B4B82}" destId="{D0F450D5-25A0-4A97-92D2-FD1346ECECB4}" srcOrd="3" destOrd="0" presId="urn:microsoft.com/office/officeart/2009/layout/CircleArrowProcess"/>
    <dgm:cxn modelId="{720A6356-E45B-4B31-95FA-AD229EA82804}" type="presParOf" srcId="{EC2D756E-F964-4C5C-B24B-F50F424B4B82}" destId="{5C8E4B82-0A93-4357-BB49-276B44A1656A}" srcOrd="4" destOrd="0" presId="urn:microsoft.com/office/officeart/2009/layout/CircleArrowProcess"/>
    <dgm:cxn modelId="{EB5ECE93-FE37-45EB-94DC-7F81A0C9BA71}" type="presParOf" srcId="{5C8E4B82-0A93-4357-BB49-276B44A1656A}" destId="{08BA82B7-F3AB-4FD9-9F7B-6E21D1E997C9}" srcOrd="0" destOrd="0" presId="urn:microsoft.com/office/officeart/2009/layout/CircleArrowProcess"/>
    <dgm:cxn modelId="{06E72D2F-8488-4516-A6F0-20311B3976E8}" type="presParOf" srcId="{EC2D756E-F964-4C5C-B24B-F50F424B4B82}" destId="{278E8083-DB43-41D4-A3BC-BF218DFFEAA0}"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CEA8DD-6FAA-4EEB-BF2C-96726DA4F506}" type="doc">
      <dgm:prSet loTypeId="urn:microsoft.com/office/officeart/2005/8/layout/hProcess6" loCatId="process" qsTypeId="urn:microsoft.com/office/officeart/2005/8/quickstyle/simple2" qsCatId="simple" csTypeId="urn:microsoft.com/office/officeart/2005/8/colors/accent4_2" csCatId="accent4" phldr="1"/>
      <dgm:spPr/>
      <dgm:t>
        <a:bodyPr/>
        <a:lstStyle/>
        <a:p>
          <a:endParaRPr lang="pt-BR"/>
        </a:p>
      </dgm:t>
    </dgm:pt>
    <dgm:pt modelId="{C4A0EE98-549D-4B86-B6CF-069CF6AEF426}">
      <dgm:prSet phldrT="[Texto]" phldr="0" custT="1"/>
      <dgm:spPr>
        <a:solidFill>
          <a:srgbClr val="FFCC66"/>
        </a:solidFill>
        <a:ln w="38100" cap="flat" cmpd="sng" algn="ctr">
          <a:solidFill>
            <a:srgbClr val="3C5237"/>
          </a:solidFill>
          <a:prstDash val="solid"/>
        </a:ln>
        <a:effectLst>
          <a:outerShdw blurRad="40000" dist="20000" dir="5400000" rotWithShape="0">
            <a:srgbClr val="000000">
              <a:alpha val="38000"/>
            </a:srgbClr>
          </a:outerShdw>
        </a:effectLst>
      </dgm:spPr>
      <dgm:t>
        <a:bodyPr spcFirstLastPara="0" vert="horz" wrap="square" lIns="5080" tIns="5080" rIns="5080" bIns="5080" numCol="1" spcCol="1270" anchor="ctr" anchorCtr="0"/>
        <a:lstStyle/>
        <a:p>
          <a:r>
            <a:rPr lang="pt-BR" sz="1000" b="1" i="0" u="none" strike="noStrike" kern="1200" cap="none" dirty="0">
              <a:solidFill>
                <a:srgbClr val="3C5237"/>
              </a:solidFill>
              <a:latin typeface="Calibri"/>
              <a:ea typeface="Calibri"/>
              <a:cs typeface="Calibri"/>
              <a:sym typeface="Arial"/>
            </a:rPr>
            <a:t>OSC</a:t>
          </a:r>
        </a:p>
      </dgm:t>
    </dgm:pt>
    <dgm:pt modelId="{19542796-6813-48F7-8811-C4ED87ACF79E}" type="parTrans" cxnId="{15B6C602-FCD9-4601-8D7D-75972B01E674}">
      <dgm:prSet/>
      <dgm:spPr/>
      <dgm:t>
        <a:bodyPr/>
        <a:lstStyle/>
        <a:p>
          <a:endParaRPr lang="pt-BR"/>
        </a:p>
      </dgm:t>
    </dgm:pt>
    <dgm:pt modelId="{5EC5AFCD-156D-48C2-A6E3-D76A62B1EF9C}" type="sibTrans" cxnId="{15B6C602-FCD9-4601-8D7D-75972B01E674}">
      <dgm:prSet/>
      <dgm:spPr/>
      <dgm:t>
        <a:bodyPr/>
        <a:lstStyle/>
        <a:p>
          <a:endParaRPr lang="pt-BR"/>
        </a:p>
      </dgm:t>
    </dgm:pt>
    <dgm:pt modelId="{EB7FE66D-CB5F-4FB0-977D-EA8FA1684128}">
      <dgm:prSet phldrT="[Texto]" phldr="0" custT="1"/>
      <dgm:spPr>
        <a:solidFill>
          <a:srgbClr val="FFCC66">
            <a:alpha val="40000"/>
          </a:srgbClr>
        </a:solidFill>
        <a:ln>
          <a:solidFill>
            <a:srgbClr val="337A58"/>
          </a:solidFill>
        </a:ln>
      </dgm:spPr>
      <dgm:t>
        <a:bodyPr/>
        <a:lstStyle/>
        <a:p>
          <a:pPr rtl="0"/>
          <a:r>
            <a:rPr lang="pt-BR" sz="1000" b="1" dirty="0">
              <a:solidFill>
                <a:srgbClr val="3C5237"/>
              </a:solidFill>
              <a:latin typeface="Calibri"/>
              <a:ea typeface="Calibri"/>
              <a:cs typeface="Calibri"/>
            </a:rPr>
            <a:t>Solicita a inscrição e envia os documentos</a:t>
          </a:r>
        </a:p>
      </dgm:t>
    </dgm:pt>
    <dgm:pt modelId="{FA91E612-0A4D-40C8-9EA2-821FE9F2C3A7}" type="parTrans" cxnId="{4411FF7B-6872-4946-A0FA-801B0E30E2C0}">
      <dgm:prSet/>
      <dgm:spPr/>
      <dgm:t>
        <a:bodyPr/>
        <a:lstStyle/>
        <a:p>
          <a:endParaRPr lang="pt-BR"/>
        </a:p>
      </dgm:t>
    </dgm:pt>
    <dgm:pt modelId="{39CBAB5F-EB8D-4692-84B4-932D0E7120C8}" type="sibTrans" cxnId="{4411FF7B-6872-4946-A0FA-801B0E30E2C0}">
      <dgm:prSet/>
      <dgm:spPr/>
      <dgm:t>
        <a:bodyPr/>
        <a:lstStyle/>
        <a:p>
          <a:endParaRPr lang="pt-BR"/>
        </a:p>
      </dgm:t>
    </dgm:pt>
    <dgm:pt modelId="{0900989C-D3AA-4F2B-A617-A199CDD43DD2}">
      <dgm:prSet phldrT="[Texto]" phldr="0" custT="1"/>
      <dgm:spPr>
        <a:solidFill>
          <a:srgbClr val="FFCC66"/>
        </a:solidFill>
        <a:ln w="38100" cap="flat" cmpd="sng" algn="ctr">
          <a:solidFill>
            <a:srgbClr val="3C5237"/>
          </a:solidFill>
          <a:prstDash val="solid"/>
        </a:ln>
        <a:effectLst>
          <a:outerShdw blurRad="40000" dist="20000" dir="5400000" rotWithShape="0">
            <a:srgbClr val="000000">
              <a:alpha val="38000"/>
            </a:srgbClr>
          </a:outerShdw>
        </a:effectLst>
      </dgm:spPr>
      <dgm:t>
        <a:bodyPr spcFirstLastPara="0" vert="horz" wrap="square" lIns="5080" tIns="5080" rIns="5080" bIns="5080" numCol="1" spcCol="1270" anchor="ctr" anchorCtr="0"/>
        <a:lstStyle/>
        <a:p>
          <a:pPr marL="0" lvl="0" indent="0" algn="ctr" defTabSz="444500">
            <a:lnSpc>
              <a:spcPct val="90000"/>
            </a:lnSpc>
            <a:spcBef>
              <a:spcPct val="0"/>
            </a:spcBef>
            <a:spcAft>
              <a:spcPct val="35000"/>
            </a:spcAft>
            <a:buNone/>
          </a:pPr>
          <a:r>
            <a:rPr lang="pt-BR" sz="1000" b="1" i="0" u="none" strike="noStrike" kern="1200" cap="none" dirty="0">
              <a:solidFill>
                <a:srgbClr val="3C5237"/>
              </a:solidFill>
              <a:latin typeface="Calibri"/>
              <a:ea typeface="Calibri"/>
              <a:cs typeface="Calibri"/>
            </a:rPr>
            <a:t>CMAS</a:t>
          </a:r>
        </a:p>
      </dgm:t>
    </dgm:pt>
    <dgm:pt modelId="{7752F03A-F2EC-41B8-94CC-704E17080464}" type="parTrans" cxnId="{71C13360-24BA-4E9D-9BA7-4CBA777682E9}">
      <dgm:prSet/>
      <dgm:spPr/>
      <dgm:t>
        <a:bodyPr/>
        <a:lstStyle/>
        <a:p>
          <a:endParaRPr lang="pt-BR"/>
        </a:p>
      </dgm:t>
    </dgm:pt>
    <dgm:pt modelId="{A6A7FBBF-F858-41C9-A425-03EF2AD9695B}" type="sibTrans" cxnId="{71C13360-24BA-4E9D-9BA7-4CBA777682E9}">
      <dgm:prSet/>
      <dgm:spPr/>
      <dgm:t>
        <a:bodyPr/>
        <a:lstStyle/>
        <a:p>
          <a:endParaRPr lang="pt-BR"/>
        </a:p>
      </dgm:t>
    </dgm:pt>
    <dgm:pt modelId="{ACC74189-FA84-4C94-AAF9-7E8C7EE5DCC4}">
      <dgm:prSet phldrT="[Texto]" phldr="0" custT="1"/>
      <dgm:spPr>
        <a:solidFill>
          <a:srgbClr val="FFCC66"/>
        </a:solidFill>
        <a:ln w="38100" cap="flat" cmpd="sng" algn="ctr">
          <a:solidFill>
            <a:srgbClr val="3C5237"/>
          </a:solidFill>
          <a:prstDash val="solid"/>
        </a:ln>
        <a:effectLst>
          <a:outerShdw blurRad="40000" dist="20000" dir="5400000" rotWithShape="0">
            <a:srgbClr val="000000">
              <a:alpha val="38000"/>
            </a:srgbClr>
          </a:outerShdw>
        </a:effectLst>
      </dgm:spPr>
      <dgm:t>
        <a:bodyPr spcFirstLastPara="0" vert="horz" wrap="square" lIns="5080" tIns="5080" rIns="5080" bIns="5080" numCol="1" spcCol="1270" anchor="ctr" anchorCtr="0"/>
        <a:lstStyle/>
        <a:p>
          <a:pPr marL="0" lvl="0" indent="0" algn="ctr" defTabSz="444500" rtl="0">
            <a:lnSpc>
              <a:spcPct val="90000"/>
            </a:lnSpc>
            <a:spcBef>
              <a:spcPct val="0"/>
            </a:spcBef>
            <a:spcAft>
              <a:spcPct val="35000"/>
            </a:spcAft>
            <a:buNone/>
          </a:pPr>
          <a:r>
            <a:rPr lang="pt-BR" sz="1000" b="1" i="0" u="none" strike="noStrike" kern="1200" cap="none" dirty="0">
              <a:solidFill>
                <a:srgbClr val="3C5237"/>
              </a:solidFill>
              <a:latin typeface="Calibri"/>
              <a:ea typeface="Calibri"/>
              <a:cs typeface="Calibri"/>
            </a:rPr>
            <a:t>GESTÃO MUNICIPAL</a:t>
          </a:r>
        </a:p>
      </dgm:t>
    </dgm:pt>
    <dgm:pt modelId="{9B1E4D39-92C8-4D40-8D84-DBF9A9720B5F}" type="parTrans" cxnId="{E6797116-E2F0-4292-B7CF-0DC1EB6A850C}">
      <dgm:prSet/>
      <dgm:spPr/>
      <dgm:t>
        <a:bodyPr/>
        <a:lstStyle/>
        <a:p>
          <a:endParaRPr lang="pt-BR"/>
        </a:p>
      </dgm:t>
    </dgm:pt>
    <dgm:pt modelId="{E91ABD10-8F07-438C-97A6-85B18D31F6BE}" type="sibTrans" cxnId="{E6797116-E2F0-4292-B7CF-0DC1EB6A850C}">
      <dgm:prSet/>
      <dgm:spPr/>
      <dgm:t>
        <a:bodyPr/>
        <a:lstStyle/>
        <a:p>
          <a:endParaRPr lang="pt-BR"/>
        </a:p>
      </dgm:t>
    </dgm:pt>
    <dgm:pt modelId="{5B7EB32C-8853-40E8-B1AC-AE132AC4C5F1}">
      <dgm:prSet phldrT="[Texto]" phldr="0" custT="1"/>
      <dgm:spPr>
        <a:solidFill>
          <a:srgbClr val="FFCC66">
            <a:alpha val="40000"/>
          </a:srgbClr>
        </a:solidFill>
        <a:ln w="25400" cap="flat" cmpd="sng" algn="ctr">
          <a:solidFill>
            <a:srgbClr val="337A58"/>
          </a:solidFill>
          <a:prstDash val="solid"/>
        </a:ln>
        <a:effectLst/>
      </dgm:spPr>
      <dgm:t>
        <a:bodyPr spcFirstLastPara="0" vert="horz" wrap="square" lIns="25400" tIns="6350" rIns="12700" bIns="6350" numCol="1" spcCol="1270" anchor="ctr" anchorCtr="0"/>
        <a:lstStyle/>
        <a:p>
          <a:pPr marL="0" lvl="0" indent="0" algn="ctr" defTabSz="444500" rtl="0">
            <a:lnSpc>
              <a:spcPct val="90000"/>
            </a:lnSpc>
            <a:spcBef>
              <a:spcPct val="0"/>
            </a:spcBef>
            <a:spcAft>
              <a:spcPct val="35000"/>
            </a:spcAft>
            <a:buNone/>
          </a:pPr>
          <a:r>
            <a:rPr lang="pt-BR" sz="1000" b="1" kern="1200" dirty="0">
              <a:solidFill>
                <a:srgbClr val="3C5237"/>
              </a:solidFill>
              <a:latin typeface="Calibri"/>
              <a:ea typeface="Calibri"/>
              <a:cs typeface="Calibri"/>
            </a:rPr>
            <a:t> Realiza a inserção da OSC no </a:t>
          </a:r>
          <a:r>
            <a:rPr lang="pt-BR" sz="1000" b="1" kern="1200" dirty="0" err="1">
              <a:solidFill>
                <a:srgbClr val="3C5237"/>
              </a:solidFill>
              <a:latin typeface="Calibri"/>
              <a:ea typeface="Calibri"/>
              <a:cs typeface="Calibri"/>
            </a:rPr>
            <a:t>Cneas</a:t>
          </a:r>
          <a:r>
            <a:rPr lang="pt-BR" sz="1000" b="1" kern="1200" dirty="0">
              <a:solidFill>
                <a:srgbClr val="3C5237"/>
              </a:solidFill>
              <a:latin typeface="Calibri"/>
              <a:ea typeface="Calibri"/>
              <a:cs typeface="Calibri"/>
            </a:rPr>
            <a:t> e monitora</a:t>
          </a:r>
        </a:p>
      </dgm:t>
    </dgm:pt>
    <dgm:pt modelId="{31D9496D-9DB5-45A8-B9AE-689C8B5A02D0}" type="parTrans" cxnId="{0A893565-B82D-4E49-B591-536C1434805B}">
      <dgm:prSet/>
      <dgm:spPr/>
      <dgm:t>
        <a:bodyPr/>
        <a:lstStyle/>
        <a:p>
          <a:endParaRPr lang="pt-BR"/>
        </a:p>
      </dgm:t>
    </dgm:pt>
    <dgm:pt modelId="{215FB944-F3EB-4873-B901-6C84239140F7}" type="sibTrans" cxnId="{0A893565-B82D-4E49-B591-536C1434805B}">
      <dgm:prSet/>
      <dgm:spPr/>
      <dgm:t>
        <a:bodyPr/>
        <a:lstStyle/>
        <a:p>
          <a:endParaRPr lang="pt-BR"/>
        </a:p>
      </dgm:t>
    </dgm:pt>
    <dgm:pt modelId="{9E62F7A3-3862-4B07-AB83-AF46322B04F7}">
      <dgm:prSet phldrT="[Texto]" phldr="0" custT="1"/>
      <dgm:spPr>
        <a:solidFill>
          <a:srgbClr val="FFCC66"/>
        </a:solidFill>
        <a:ln w="38100" cap="flat" cmpd="sng" algn="ctr">
          <a:solidFill>
            <a:srgbClr val="3C5237"/>
          </a:solidFill>
          <a:prstDash val="solid"/>
        </a:ln>
        <a:effectLst>
          <a:outerShdw blurRad="40000" dist="20000" dir="5400000" rotWithShape="0">
            <a:srgbClr val="000000">
              <a:alpha val="38000"/>
            </a:srgbClr>
          </a:outerShdw>
        </a:effectLst>
      </dgm:spPr>
      <dgm:t>
        <a:bodyPr spcFirstLastPara="0" vert="horz" wrap="square" lIns="5080" tIns="5080" rIns="5080" bIns="5080" numCol="1" spcCol="1270" anchor="ctr" anchorCtr="0"/>
        <a:lstStyle/>
        <a:p>
          <a:pPr marL="0" lvl="0" indent="0" algn="ctr" defTabSz="444500" rtl="0">
            <a:lnSpc>
              <a:spcPct val="90000"/>
            </a:lnSpc>
            <a:spcBef>
              <a:spcPct val="0"/>
            </a:spcBef>
            <a:spcAft>
              <a:spcPct val="35000"/>
            </a:spcAft>
            <a:buNone/>
          </a:pPr>
          <a:r>
            <a:rPr lang="pt-BR" sz="1000" b="1" i="0" u="none" strike="noStrike" kern="1200" cap="none" dirty="0">
              <a:solidFill>
                <a:srgbClr val="3C5237"/>
              </a:solidFill>
              <a:latin typeface="Calibri"/>
              <a:ea typeface="Calibri"/>
              <a:cs typeface="Calibri"/>
            </a:rPr>
            <a:t> MDS</a:t>
          </a:r>
        </a:p>
      </dgm:t>
    </dgm:pt>
    <dgm:pt modelId="{2A1A2084-3A9A-4189-AD09-08AB73265979}" type="parTrans" cxnId="{E2188C1A-0CED-49D1-9E26-565A2EAC6E07}">
      <dgm:prSet/>
      <dgm:spPr/>
      <dgm:t>
        <a:bodyPr/>
        <a:lstStyle/>
        <a:p>
          <a:endParaRPr lang="pt-BR"/>
        </a:p>
      </dgm:t>
    </dgm:pt>
    <dgm:pt modelId="{F6030129-3019-48EC-B5DF-F59A746B64FA}" type="sibTrans" cxnId="{E2188C1A-0CED-49D1-9E26-565A2EAC6E07}">
      <dgm:prSet/>
      <dgm:spPr/>
      <dgm:t>
        <a:bodyPr/>
        <a:lstStyle/>
        <a:p>
          <a:endParaRPr lang="pt-BR"/>
        </a:p>
      </dgm:t>
    </dgm:pt>
    <dgm:pt modelId="{EA2D6C36-84C4-49A5-9484-6F7ADD83F83B}">
      <dgm:prSet phldrT="[Texto]" phldr="0" custT="1"/>
      <dgm:spPr>
        <a:solidFill>
          <a:srgbClr val="FFCC66">
            <a:alpha val="40000"/>
          </a:srgbClr>
        </a:solidFill>
        <a:ln w="25400" cap="flat" cmpd="sng" algn="ctr">
          <a:solidFill>
            <a:srgbClr val="337A58"/>
          </a:solidFill>
          <a:prstDash val="solid"/>
        </a:ln>
        <a:effectLst/>
      </dgm:spPr>
      <dgm:t>
        <a:bodyPr spcFirstLastPara="0" vert="horz" wrap="square" lIns="25400" tIns="6350" rIns="12700" bIns="6350" numCol="1" spcCol="1270" anchor="ctr" anchorCtr="0"/>
        <a:lstStyle/>
        <a:p>
          <a:pPr marL="0" lvl="0" indent="0" algn="ctr" defTabSz="444500" rtl="0">
            <a:lnSpc>
              <a:spcPct val="90000"/>
            </a:lnSpc>
            <a:spcBef>
              <a:spcPct val="0"/>
            </a:spcBef>
            <a:spcAft>
              <a:spcPct val="35000"/>
            </a:spcAft>
            <a:buNone/>
          </a:pPr>
          <a:r>
            <a:rPr lang="pt-BR" sz="1000" b="1" kern="1200" dirty="0">
              <a:solidFill>
                <a:srgbClr val="3C5237"/>
              </a:solidFill>
              <a:latin typeface="Calibri"/>
              <a:ea typeface="Calibri"/>
              <a:cs typeface="Calibri"/>
            </a:rPr>
            <a:t> Reconhece o vínculo com o SUAS</a:t>
          </a:r>
        </a:p>
      </dgm:t>
    </dgm:pt>
    <dgm:pt modelId="{5D8656D1-8768-4488-A696-79CFDBA29A77}" type="parTrans" cxnId="{FD7EE395-0814-452F-9C8C-DA6BB5F07C13}">
      <dgm:prSet/>
      <dgm:spPr/>
      <dgm:t>
        <a:bodyPr/>
        <a:lstStyle/>
        <a:p>
          <a:endParaRPr lang="pt-BR"/>
        </a:p>
      </dgm:t>
    </dgm:pt>
    <dgm:pt modelId="{FC070FFE-255C-49D5-BC2B-B437064EE804}" type="sibTrans" cxnId="{FD7EE395-0814-452F-9C8C-DA6BB5F07C13}">
      <dgm:prSet/>
      <dgm:spPr/>
      <dgm:t>
        <a:bodyPr/>
        <a:lstStyle/>
        <a:p>
          <a:endParaRPr lang="pt-BR"/>
        </a:p>
      </dgm:t>
    </dgm:pt>
    <dgm:pt modelId="{95E63116-5E48-4ABF-8877-CA2C42F333FD}">
      <dgm:prSet phldr="0" custT="1"/>
      <dgm:spPr>
        <a:solidFill>
          <a:srgbClr val="FFCC66">
            <a:alpha val="40000"/>
          </a:srgbClr>
        </a:solidFill>
        <a:ln w="25400" cap="flat" cmpd="sng" algn="ctr">
          <a:solidFill>
            <a:srgbClr val="337A58"/>
          </a:solidFill>
          <a:prstDash val="solid"/>
        </a:ln>
        <a:effectLst/>
      </dgm:spPr>
      <dgm:t>
        <a:bodyPr spcFirstLastPara="0" vert="horz" wrap="square" lIns="25400" tIns="6350" rIns="12700" bIns="6350" numCol="1" spcCol="1270" anchor="ctr" anchorCtr="0"/>
        <a:lstStyle/>
        <a:p>
          <a:pPr marL="0" lvl="0" indent="0" algn="ctr" defTabSz="444500" rtl="0">
            <a:lnSpc>
              <a:spcPct val="90000"/>
            </a:lnSpc>
            <a:spcBef>
              <a:spcPct val="0"/>
            </a:spcBef>
            <a:spcAft>
              <a:spcPct val="35000"/>
            </a:spcAft>
            <a:buNone/>
          </a:pPr>
          <a:r>
            <a:rPr lang="pt-BR" sz="1000" b="1" kern="1200" dirty="0">
              <a:solidFill>
                <a:srgbClr val="3C5237"/>
              </a:solidFill>
              <a:latin typeface="Calibri"/>
              <a:ea typeface="Calibri"/>
              <a:cs typeface="Calibri"/>
            </a:rPr>
            <a:t>Analisa e delibera sobre a inscrição </a:t>
          </a:r>
        </a:p>
      </dgm:t>
    </dgm:pt>
    <dgm:pt modelId="{E1145778-BDC4-4900-8C23-AA711565826F}" type="parTrans" cxnId="{815918F4-B5ED-457D-8495-F3EFB4D7DACA}">
      <dgm:prSet/>
      <dgm:spPr/>
      <dgm:t>
        <a:bodyPr/>
        <a:lstStyle/>
        <a:p>
          <a:endParaRPr lang="pt-BR"/>
        </a:p>
      </dgm:t>
    </dgm:pt>
    <dgm:pt modelId="{3C3C03B2-64B1-4998-983D-59C9F8940C1F}" type="sibTrans" cxnId="{815918F4-B5ED-457D-8495-F3EFB4D7DACA}">
      <dgm:prSet/>
      <dgm:spPr/>
      <dgm:t>
        <a:bodyPr/>
        <a:lstStyle/>
        <a:p>
          <a:endParaRPr lang="pt-BR"/>
        </a:p>
      </dgm:t>
    </dgm:pt>
    <dgm:pt modelId="{E3AFC0FB-0136-47DE-8ABC-1786426DEA2E}" type="pres">
      <dgm:prSet presAssocID="{73CEA8DD-6FAA-4EEB-BF2C-96726DA4F506}" presName="theList" presStyleCnt="0">
        <dgm:presLayoutVars>
          <dgm:dir/>
          <dgm:animLvl val="lvl"/>
          <dgm:resizeHandles val="exact"/>
        </dgm:presLayoutVars>
      </dgm:prSet>
      <dgm:spPr/>
    </dgm:pt>
    <dgm:pt modelId="{4D1BCE8E-6D43-4B58-B5B1-DDE243D29610}" type="pres">
      <dgm:prSet presAssocID="{C4A0EE98-549D-4B86-B6CF-069CF6AEF426}" presName="compNode" presStyleCnt="0"/>
      <dgm:spPr/>
    </dgm:pt>
    <dgm:pt modelId="{7D8BF052-B9E5-4B9B-9090-CDE1600DAF88}" type="pres">
      <dgm:prSet presAssocID="{C4A0EE98-549D-4B86-B6CF-069CF6AEF426}" presName="noGeometry" presStyleCnt="0"/>
      <dgm:spPr/>
    </dgm:pt>
    <dgm:pt modelId="{6CB3B623-3087-48D2-A96C-B699855C7245}" type="pres">
      <dgm:prSet presAssocID="{C4A0EE98-549D-4B86-B6CF-069CF6AEF426}" presName="childTextVisible" presStyleLbl="bgAccFollowNode1" presStyleIdx="0" presStyleCnt="4" custLinFactNeighborX="8672">
        <dgm:presLayoutVars>
          <dgm:bulletEnabled val="1"/>
        </dgm:presLayoutVars>
      </dgm:prSet>
      <dgm:spPr/>
    </dgm:pt>
    <dgm:pt modelId="{E28D4AD7-BA03-4740-AC8A-839793B0734E}" type="pres">
      <dgm:prSet presAssocID="{C4A0EE98-549D-4B86-B6CF-069CF6AEF426}" presName="childTextHidden" presStyleLbl="bgAccFollowNode1" presStyleIdx="0" presStyleCnt="4"/>
      <dgm:spPr/>
    </dgm:pt>
    <dgm:pt modelId="{7EDED407-E7F8-49BB-80B2-455B22C2D48C}" type="pres">
      <dgm:prSet presAssocID="{C4A0EE98-549D-4B86-B6CF-069CF6AEF426}" presName="parentText" presStyleLbl="node1" presStyleIdx="0" presStyleCnt="4" custScaleX="138281" custScaleY="129981" custLinFactNeighborX="-1180">
        <dgm:presLayoutVars>
          <dgm:chMax val="1"/>
          <dgm:bulletEnabled val="1"/>
        </dgm:presLayoutVars>
      </dgm:prSet>
      <dgm:spPr>
        <a:xfrm>
          <a:off x="3706" y="2313631"/>
          <a:ext cx="713086" cy="713086"/>
        </a:xfrm>
        <a:prstGeom prst="ellipse">
          <a:avLst/>
        </a:prstGeom>
      </dgm:spPr>
    </dgm:pt>
    <dgm:pt modelId="{6DBD763D-CEF0-47EC-B628-5B1C0A6A936A}" type="pres">
      <dgm:prSet presAssocID="{C4A0EE98-549D-4B86-B6CF-069CF6AEF426}" presName="aSpace" presStyleCnt="0"/>
      <dgm:spPr/>
    </dgm:pt>
    <dgm:pt modelId="{2ED2378C-C181-4BB6-BDD5-452702A9410C}" type="pres">
      <dgm:prSet presAssocID="{0900989C-D3AA-4F2B-A617-A199CDD43DD2}" presName="compNode" presStyleCnt="0"/>
      <dgm:spPr/>
    </dgm:pt>
    <dgm:pt modelId="{CF1041A4-BAFE-4FAC-B0A3-EB797332A8DE}" type="pres">
      <dgm:prSet presAssocID="{0900989C-D3AA-4F2B-A617-A199CDD43DD2}" presName="noGeometry" presStyleCnt="0"/>
      <dgm:spPr/>
    </dgm:pt>
    <dgm:pt modelId="{B11F928C-8AC0-4F6C-BEF8-7545D4BD2E4D}" type="pres">
      <dgm:prSet presAssocID="{0900989C-D3AA-4F2B-A617-A199CDD43DD2}" presName="childTextVisible" presStyleLbl="bgAccFollowNode1" presStyleIdx="1" presStyleCnt="4" custLinFactNeighborX="8672">
        <dgm:presLayoutVars>
          <dgm:bulletEnabled val="1"/>
        </dgm:presLayoutVars>
      </dgm:prSet>
      <dgm:spPr>
        <a:xfrm>
          <a:off x="2232101" y="2046847"/>
          <a:ext cx="1426173" cy="1246654"/>
        </a:xfrm>
        <a:prstGeom prst="rightArrow">
          <a:avLst>
            <a:gd name="adj1" fmla="val 70000"/>
            <a:gd name="adj2" fmla="val 50000"/>
          </a:avLst>
        </a:prstGeom>
      </dgm:spPr>
    </dgm:pt>
    <dgm:pt modelId="{B19BAD8A-EDD9-4B72-A1D2-2E302B1D9D8A}" type="pres">
      <dgm:prSet presAssocID="{0900989C-D3AA-4F2B-A617-A199CDD43DD2}" presName="childTextHidden" presStyleLbl="bgAccFollowNode1" presStyleIdx="1" presStyleCnt="4"/>
      <dgm:spPr/>
    </dgm:pt>
    <dgm:pt modelId="{2463D9E4-BEC6-44F6-BD3E-DB1CEF0D66C8}" type="pres">
      <dgm:prSet presAssocID="{0900989C-D3AA-4F2B-A617-A199CDD43DD2}" presName="parentText" presStyleLbl="node1" presStyleIdx="1" presStyleCnt="4" custScaleX="138281" custScaleY="129981" custLinFactNeighborX="-9747">
        <dgm:presLayoutVars>
          <dgm:chMax val="1"/>
          <dgm:bulletEnabled val="1"/>
        </dgm:presLayoutVars>
      </dgm:prSet>
      <dgm:spPr>
        <a:xfrm>
          <a:off x="1875558" y="2313631"/>
          <a:ext cx="713086" cy="713086"/>
        </a:xfrm>
        <a:prstGeom prst="ellipse">
          <a:avLst/>
        </a:prstGeom>
      </dgm:spPr>
    </dgm:pt>
    <dgm:pt modelId="{4EFEFB70-7729-41A9-8D42-8A055F5D53D3}" type="pres">
      <dgm:prSet presAssocID="{0900989C-D3AA-4F2B-A617-A199CDD43DD2}" presName="aSpace" presStyleCnt="0"/>
      <dgm:spPr/>
    </dgm:pt>
    <dgm:pt modelId="{3ADA2EAE-EFC9-4EBD-8E3B-5E37779D25F3}" type="pres">
      <dgm:prSet presAssocID="{ACC74189-FA84-4C94-AAF9-7E8C7EE5DCC4}" presName="compNode" presStyleCnt="0"/>
      <dgm:spPr/>
    </dgm:pt>
    <dgm:pt modelId="{937CACAD-F74E-40D3-AF35-19687217CFA7}" type="pres">
      <dgm:prSet presAssocID="{ACC74189-FA84-4C94-AAF9-7E8C7EE5DCC4}" presName="noGeometry" presStyleCnt="0"/>
      <dgm:spPr/>
    </dgm:pt>
    <dgm:pt modelId="{79EE1BC7-6E72-45CA-80B4-38FC6B05ECBC}" type="pres">
      <dgm:prSet presAssocID="{ACC74189-FA84-4C94-AAF9-7E8C7EE5DCC4}" presName="childTextVisible" presStyleLbl="bgAccFollowNode1" presStyleIdx="2" presStyleCnt="4" custLinFactNeighborX="8672">
        <dgm:presLayoutVars>
          <dgm:bulletEnabled val="1"/>
        </dgm:presLayoutVars>
      </dgm:prSet>
      <dgm:spPr>
        <a:xfrm>
          <a:off x="4103954" y="2046847"/>
          <a:ext cx="1426173" cy="1246654"/>
        </a:xfrm>
        <a:prstGeom prst="rightArrow">
          <a:avLst>
            <a:gd name="adj1" fmla="val 70000"/>
            <a:gd name="adj2" fmla="val 50000"/>
          </a:avLst>
        </a:prstGeom>
      </dgm:spPr>
    </dgm:pt>
    <dgm:pt modelId="{3A88FE51-5822-4F98-8CCE-B9E53B9FFFFB}" type="pres">
      <dgm:prSet presAssocID="{ACC74189-FA84-4C94-AAF9-7E8C7EE5DCC4}" presName="childTextHidden" presStyleLbl="bgAccFollowNode1" presStyleIdx="2" presStyleCnt="4"/>
      <dgm:spPr/>
    </dgm:pt>
    <dgm:pt modelId="{E06FC9A5-9D5C-483F-AE30-3EF099686E4A}" type="pres">
      <dgm:prSet presAssocID="{ACC74189-FA84-4C94-AAF9-7E8C7EE5DCC4}" presName="parentText" presStyleLbl="node1" presStyleIdx="2" presStyleCnt="4" custScaleX="138281" custScaleY="129981" custLinFactNeighborX="-9747">
        <dgm:presLayoutVars>
          <dgm:chMax val="1"/>
          <dgm:bulletEnabled val="1"/>
        </dgm:presLayoutVars>
      </dgm:prSet>
      <dgm:spPr>
        <a:xfrm>
          <a:off x="3747410" y="2313631"/>
          <a:ext cx="713086" cy="713086"/>
        </a:xfrm>
        <a:prstGeom prst="ellipse">
          <a:avLst/>
        </a:prstGeom>
      </dgm:spPr>
    </dgm:pt>
    <dgm:pt modelId="{121C0410-EBE8-4095-93B6-6AB2DC3E704D}" type="pres">
      <dgm:prSet presAssocID="{ACC74189-FA84-4C94-AAF9-7E8C7EE5DCC4}" presName="aSpace" presStyleCnt="0"/>
      <dgm:spPr/>
    </dgm:pt>
    <dgm:pt modelId="{DCF34D0D-1227-4383-BDB7-43173B9B92D1}" type="pres">
      <dgm:prSet presAssocID="{9E62F7A3-3862-4B07-AB83-AF46322B04F7}" presName="compNode" presStyleCnt="0"/>
      <dgm:spPr/>
    </dgm:pt>
    <dgm:pt modelId="{BA3211ED-B4A2-4AD9-A2F0-20AFB9D3F6D5}" type="pres">
      <dgm:prSet presAssocID="{9E62F7A3-3862-4B07-AB83-AF46322B04F7}" presName="noGeometry" presStyleCnt="0"/>
      <dgm:spPr/>
    </dgm:pt>
    <dgm:pt modelId="{B56E5E66-A3B8-4575-8A66-D6BEACC9D7BE}" type="pres">
      <dgm:prSet presAssocID="{9E62F7A3-3862-4B07-AB83-AF46322B04F7}" presName="childTextVisible" presStyleLbl="bgAccFollowNode1" presStyleIdx="3" presStyleCnt="4" custLinFactNeighborX="590">
        <dgm:presLayoutVars>
          <dgm:bulletEnabled val="1"/>
        </dgm:presLayoutVars>
      </dgm:prSet>
      <dgm:spPr>
        <a:xfrm>
          <a:off x="5975806" y="2046847"/>
          <a:ext cx="1426173" cy="1246654"/>
        </a:xfrm>
        <a:prstGeom prst="rightArrow">
          <a:avLst>
            <a:gd name="adj1" fmla="val 70000"/>
            <a:gd name="adj2" fmla="val 50000"/>
          </a:avLst>
        </a:prstGeom>
      </dgm:spPr>
    </dgm:pt>
    <dgm:pt modelId="{C65975C9-5CE8-4CA8-AEB7-D09B54A122BC}" type="pres">
      <dgm:prSet presAssocID="{9E62F7A3-3862-4B07-AB83-AF46322B04F7}" presName="childTextHidden" presStyleLbl="bgAccFollowNode1" presStyleIdx="3" presStyleCnt="4"/>
      <dgm:spPr/>
    </dgm:pt>
    <dgm:pt modelId="{E8CFF2C8-346C-43A2-9BA6-BF1E8E7ABBBD}" type="pres">
      <dgm:prSet presAssocID="{9E62F7A3-3862-4B07-AB83-AF46322B04F7}" presName="parentText" presStyleLbl="node1" presStyleIdx="3" presStyleCnt="4" custScaleX="138281" custScaleY="129981" custLinFactNeighborX="-9747">
        <dgm:presLayoutVars>
          <dgm:chMax val="1"/>
          <dgm:bulletEnabled val="1"/>
        </dgm:presLayoutVars>
      </dgm:prSet>
      <dgm:spPr>
        <a:xfrm>
          <a:off x="5619263" y="2313631"/>
          <a:ext cx="713086" cy="713086"/>
        </a:xfrm>
        <a:prstGeom prst="ellipse">
          <a:avLst/>
        </a:prstGeom>
      </dgm:spPr>
    </dgm:pt>
  </dgm:ptLst>
  <dgm:cxnLst>
    <dgm:cxn modelId="{15B6C602-FCD9-4601-8D7D-75972B01E674}" srcId="{73CEA8DD-6FAA-4EEB-BF2C-96726DA4F506}" destId="{C4A0EE98-549D-4B86-B6CF-069CF6AEF426}" srcOrd="0" destOrd="0" parTransId="{19542796-6813-48F7-8811-C4ED87ACF79E}" sibTransId="{5EC5AFCD-156D-48C2-A6E3-D76A62B1EF9C}"/>
    <dgm:cxn modelId="{8CC6970D-B549-48DA-B881-F58261B1C1FC}" type="presOf" srcId="{5B7EB32C-8853-40E8-B1AC-AE132AC4C5F1}" destId="{79EE1BC7-6E72-45CA-80B4-38FC6B05ECBC}" srcOrd="0" destOrd="0" presId="urn:microsoft.com/office/officeart/2005/8/layout/hProcess6"/>
    <dgm:cxn modelId="{E6797116-E2F0-4292-B7CF-0DC1EB6A850C}" srcId="{73CEA8DD-6FAA-4EEB-BF2C-96726DA4F506}" destId="{ACC74189-FA84-4C94-AAF9-7E8C7EE5DCC4}" srcOrd="2" destOrd="0" parTransId="{9B1E4D39-92C8-4D40-8D84-DBF9A9720B5F}" sibTransId="{E91ABD10-8F07-438C-97A6-85B18D31F6BE}"/>
    <dgm:cxn modelId="{E2188C1A-0CED-49D1-9E26-565A2EAC6E07}" srcId="{73CEA8DD-6FAA-4EEB-BF2C-96726DA4F506}" destId="{9E62F7A3-3862-4B07-AB83-AF46322B04F7}" srcOrd="3" destOrd="0" parTransId="{2A1A2084-3A9A-4189-AD09-08AB73265979}" sibTransId="{F6030129-3019-48EC-B5DF-F59A746B64FA}"/>
    <dgm:cxn modelId="{931C2E3F-AB6C-443B-BF3C-4CE27C17B0A0}" type="presOf" srcId="{5B7EB32C-8853-40E8-B1AC-AE132AC4C5F1}" destId="{3A88FE51-5822-4F98-8CCE-B9E53B9FFFFB}" srcOrd="1" destOrd="0" presId="urn:microsoft.com/office/officeart/2005/8/layout/hProcess6"/>
    <dgm:cxn modelId="{3E7ACA40-E076-459F-8682-F4CF9C98F496}" type="presOf" srcId="{0900989C-D3AA-4F2B-A617-A199CDD43DD2}" destId="{2463D9E4-BEC6-44F6-BD3E-DB1CEF0D66C8}" srcOrd="0" destOrd="0" presId="urn:microsoft.com/office/officeart/2005/8/layout/hProcess6"/>
    <dgm:cxn modelId="{71C13360-24BA-4E9D-9BA7-4CBA777682E9}" srcId="{73CEA8DD-6FAA-4EEB-BF2C-96726DA4F506}" destId="{0900989C-D3AA-4F2B-A617-A199CDD43DD2}" srcOrd="1" destOrd="0" parTransId="{7752F03A-F2EC-41B8-94CC-704E17080464}" sibTransId="{A6A7FBBF-F858-41C9-A425-03EF2AD9695B}"/>
    <dgm:cxn modelId="{B9E67560-E5BB-455C-A7CF-E70484F0E017}" type="presOf" srcId="{C4A0EE98-549D-4B86-B6CF-069CF6AEF426}" destId="{7EDED407-E7F8-49BB-80B2-455B22C2D48C}" srcOrd="0" destOrd="0" presId="urn:microsoft.com/office/officeart/2005/8/layout/hProcess6"/>
    <dgm:cxn modelId="{0A893565-B82D-4E49-B591-536C1434805B}" srcId="{ACC74189-FA84-4C94-AAF9-7E8C7EE5DCC4}" destId="{5B7EB32C-8853-40E8-B1AC-AE132AC4C5F1}" srcOrd="0" destOrd="0" parTransId="{31D9496D-9DB5-45A8-B9AE-689C8B5A02D0}" sibTransId="{215FB944-F3EB-4873-B901-6C84239140F7}"/>
    <dgm:cxn modelId="{2009244A-829E-4803-B4B2-C74FC8782AD6}" type="presOf" srcId="{EA2D6C36-84C4-49A5-9484-6F7ADD83F83B}" destId="{C65975C9-5CE8-4CA8-AEB7-D09B54A122BC}" srcOrd="1" destOrd="0" presId="urn:microsoft.com/office/officeart/2005/8/layout/hProcess6"/>
    <dgm:cxn modelId="{54B9ED76-5DD5-4B67-891D-EF862A5044EE}" type="presOf" srcId="{73CEA8DD-6FAA-4EEB-BF2C-96726DA4F506}" destId="{E3AFC0FB-0136-47DE-8ABC-1786426DEA2E}" srcOrd="0" destOrd="0" presId="urn:microsoft.com/office/officeart/2005/8/layout/hProcess6"/>
    <dgm:cxn modelId="{4411FF7B-6872-4946-A0FA-801B0E30E2C0}" srcId="{C4A0EE98-549D-4B86-B6CF-069CF6AEF426}" destId="{EB7FE66D-CB5F-4FB0-977D-EA8FA1684128}" srcOrd="0" destOrd="0" parTransId="{FA91E612-0A4D-40C8-9EA2-821FE9F2C3A7}" sibTransId="{39CBAB5F-EB8D-4692-84B4-932D0E7120C8}"/>
    <dgm:cxn modelId="{FD7EE395-0814-452F-9C8C-DA6BB5F07C13}" srcId="{9E62F7A3-3862-4B07-AB83-AF46322B04F7}" destId="{EA2D6C36-84C4-49A5-9484-6F7ADD83F83B}" srcOrd="0" destOrd="0" parTransId="{5D8656D1-8768-4488-A696-79CFDBA29A77}" sibTransId="{FC070FFE-255C-49D5-BC2B-B437064EE804}"/>
    <dgm:cxn modelId="{A543009A-C724-47AE-87EB-1AA7251621C0}" type="presOf" srcId="{EA2D6C36-84C4-49A5-9484-6F7ADD83F83B}" destId="{B56E5E66-A3B8-4575-8A66-D6BEACC9D7BE}" srcOrd="0" destOrd="0" presId="urn:microsoft.com/office/officeart/2005/8/layout/hProcess6"/>
    <dgm:cxn modelId="{D619BCB7-21DF-41B9-AD1D-EE96ABD30C92}" type="presOf" srcId="{9E62F7A3-3862-4B07-AB83-AF46322B04F7}" destId="{E8CFF2C8-346C-43A2-9BA6-BF1E8E7ABBBD}" srcOrd="0" destOrd="0" presId="urn:microsoft.com/office/officeart/2005/8/layout/hProcess6"/>
    <dgm:cxn modelId="{936807BF-6F9D-4E18-8A6F-10AD4CD8131C}" type="presOf" srcId="{ACC74189-FA84-4C94-AAF9-7E8C7EE5DCC4}" destId="{E06FC9A5-9D5C-483F-AE30-3EF099686E4A}" srcOrd="0" destOrd="0" presId="urn:microsoft.com/office/officeart/2005/8/layout/hProcess6"/>
    <dgm:cxn modelId="{AFF42EC7-18D7-43B0-998B-94D0E1C86153}" type="presOf" srcId="{95E63116-5E48-4ABF-8877-CA2C42F333FD}" destId="{B19BAD8A-EDD9-4B72-A1D2-2E302B1D9D8A}" srcOrd="1" destOrd="0" presId="urn:microsoft.com/office/officeart/2005/8/layout/hProcess6"/>
    <dgm:cxn modelId="{AD239CDF-BC4C-4C50-8248-ED2D5041C7D4}" type="presOf" srcId="{EB7FE66D-CB5F-4FB0-977D-EA8FA1684128}" destId="{6CB3B623-3087-48D2-A96C-B699855C7245}" srcOrd="0" destOrd="0" presId="urn:microsoft.com/office/officeart/2005/8/layout/hProcess6"/>
    <dgm:cxn modelId="{FEF743E2-8CC8-45ED-871E-93B632916A2F}" type="presOf" srcId="{95E63116-5E48-4ABF-8877-CA2C42F333FD}" destId="{B11F928C-8AC0-4F6C-BEF8-7545D4BD2E4D}" srcOrd="0" destOrd="0" presId="urn:microsoft.com/office/officeart/2005/8/layout/hProcess6"/>
    <dgm:cxn modelId="{1EBFD3E3-F399-4B67-A0F1-2D75B159BC2D}" type="presOf" srcId="{EB7FE66D-CB5F-4FB0-977D-EA8FA1684128}" destId="{E28D4AD7-BA03-4740-AC8A-839793B0734E}" srcOrd="1" destOrd="0" presId="urn:microsoft.com/office/officeart/2005/8/layout/hProcess6"/>
    <dgm:cxn modelId="{815918F4-B5ED-457D-8495-F3EFB4D7DACA}" srcId="{0900989C-D3AA-4F2B-A617-A199CDD43DD2}" destId="{95E63116-5E48-4ABF-8877-CA2C42F333FD}" srcOrd="0" destOrd="0" parTransId="{E1145778-BDC4-4900-8C23-AA711565826F}" sibTransId="{3C3C03B2-64B1-4998-983D-59C9F8940C1F}"/>
    <dgm:cxn modelId="{0EB83F77-9A31-48BD-8A46-B8D4E33B8215}" type="presParOf" srcId="{E3AFC0FB-0136-47DE-8ABC-1786426DEA2E}" destId="{4D1BCE8E-6D43-4B58-B5B1-DDE243D29610}" srcOrd="0" destOrd="0" presId="urn:microsoft.com/office/officeart/2005/8/layout/hProcess6"/>
    <dgm:cxn modelId="{6CB22444-F051-4002-A624-54A503694A1F}" type="presParOf" srcId="{4D1BCE8E-6D43-4B58-B5B1-DDE243D29610}" destId="{7D8BF052-B9E5-4B9B-9090-CDE1600DAF88}" srcOrd="0" destOrd="0" presId="urn:microsoft.com/office/officeart/2005/8/layout/hProcess6"/>
    <dgm:cxn modelId="{C6690426-8194-4AAC-9F8F-B13467ACB6E1}" type="presParOf" srcId="{4D1BCE8E-6D43-4B58-B5B1-DDE243D29610}" destId="{6CB3B623-3087-48D2-A96C-B699855C7245}" srcOrd="1" destOrd="0" presId="urn:microsoft.com/office/officeart/2005/8/layout/hProcess6"/>
    <dgm:cxn modelId="{BC745DA2-597D-4434-835D-29F4AD15D4B2}" type="presParOf" srcId="{4D1BCE8E-6D43-4B58-B5B1-DDE243D29610}" destId="{E28D4AD7-BA03-4740-AC8A-839793B0734E}" srcOrd="2" destOrd="0" presId="urn:microsoft.com/office/officeart/2005/8/layout/hProcess6"/>
    <dgm:cxn modelId="{C1E5F22A-4F0E-44D4-911C-9DF41671DDCD}" type="presParOf" srcId="{4D1BCE8E-6D43-4B58-B5B1-DDE243D29610}" destId="{7EDED407-E7F8-49BB-80B2-455B22C2D48C}" srcOrd="3" destOrd="0" presId="urn:microsoft.com/office/officeart/2005/8/layout/hProcess6"/>
    <dgm:cxn modelId="{F295A692-3010-4A44-B780-62ACA6DDA66B}" type="presParOf" srcId="{E3AFC0FB-0136-47DE-8ABC-1786426DEA2E}" destId="{6DBD763D-CEF0-47EC-B628-5B1C0A6A936A}" srcOrd="1" destOrd="0" presId="urn:microsoft.com/office/officeart/2005/8/layout/hProcess6"/>
    <dgm:cxn modelId="{F8A1895C-9E48-4F77-9304-3BCB5F1FAC80}" type="presParOf" srcId="{E3AFC0FB-0136-47DE-8ABC-1786426DEA2E}" destId="{2ED2378C-C181-4BB6-BDD5-452702A9410C}" srcOrd="2" destOrd="0" presId="urn:microsoft.com/office/officeart/2005/8/layout/hProcess6"/>
    <dgm:cxn modelId="{6231B45D-2F1A-4099-8775-6C84056B7DCB}" type="presParOf" srcId="{2ED2378C-C181-4BB6-BDD5-452702A9410C}" destId="{CF1041A4-BAFE-4FAC-B0A3-EB797332A8DE}" srcOrd="0" destOrd="0" presId="urn:microsoft.com/office/officeart/2005/8/layout/hProcess6"/>
    <dgm:cxn modelId="{6A563F50-DB54-4A5B-8D02-F1D857B29C10}" type="presParOf" srcId="{2ED2378C-C181-4BB6-BDD5-452702A9410C}" destId="{B11F928C-8AC0-4F6C-BEF8-7545D4BD2E4D}" srcOrd="1" destOrd="0" presId="urn:microsoft.com/office/officeart/2005/8/layout/hProcess6"/>
    <dgm:cxn modelId="{D16A1726-E630-4D13-A8C6-461586A3FFBD}" type="presParOf" srcId="{2ED2378C-C181-4BB6-BDD5-452702A9410C}" destId="{B19BAD8A-EDD9-4B72-A1D2-2E302B1D9D8A}" srcOrd="2" destOrd="0" presId="urn:microsoft.com/office/officeart/2005/8/layout/hProcess6"/>
    <dgm:cxn modelId="{A3030D1F-8B8B-488D-A452-A984D6B1E8E4}" type="presParOf" srcId="{2ED2378C-C181-4BB6-BDD5-452702A9410C}" destId="{2463D9E4-BEC6-44F6-BD3E-DB1CEF0D66C8}" srcOrd="3" destOrd="0" presId="urn:microsoft.com/office/officeart/2005/8/layout/hProcess6"/>
    <dgm:cxn modelId="{D80EA5BF-F16D-487C-84FE-9068435F0A8C}" type="presParOf" srcId="{E3AFC0FB-0136-47DE-8ABC-1786426DEA2E}" destId="{4EFEFB70-7729-41A9-8D42-8A055F5D53D3}" srcOrd="3" destOrd="0" presId="urn:microsoft.com/office/officeart/2005/8/layout/hProcess6"/>
    <dgm:cxn modelId="{9CE872E0-E87D-4283-A9A6-B57D7899F5FD}" type="presParOf" srcId="{E3AFC0FB-0136-47DE-8ABC-1786426DEA2E}" destId="{3ADA2EAE-EFC9-4EBD-8E3B-5E37779D25F3}" srcOrd="4" destOrd="0" presId="urn:microsoft.com/office/officeart/2005/8/layout/hProcess6"/>
    <dgm:cxn modelId="{77E19A1F-B1DB-4E95-A696-5134CCBD527E}" type="presParOf" srcId="{3ADA2EAE-EFC9-4EBD-8E3B-5E37779D25F3}" destId="{937CACAD-F74E-40D3-AF35-19687217CFA7}" srcOrd="0" destOrd="0" presId="urn:microsoft.com/office/officeart/2005/8/layout/hProcess6"/>
    <dgm:cxn modelId="{7806AFF8-DC22-4B9E-B5A2-5462CB6EEE0C}" type="presParOf" srcId="{3ADA2EAE-EFC9-4EBD-8E3B-5E37779D25F3}" destId="{79EE1BC7-6E72-45CA-80B4-38FC6B05ECBC}" srcOrd="1" destOrd="0" presId="urn:microsoft.com/office/officeart/2005/8/layout/hProcess6"/>
    <dgm:cxn modelId="{BF88E52F-EFD2-4242-9787-F739B1268E2A}" type="presParOf" srcId="{3ADA2EAE-EFC9-4EBD-8E3B-5E37779D25F3}" destId="{3A88FE51-5822-4F98-8CCE-B9E53B9FFFFB}" srcOrd="2" destOrd="0" presId="urn:microsoft.com/office/officeart/2005/8/layout/hProcess6"/>
    <dgm:cxn modelId="{BFA6EABB-767D-4324-BFD9-72F89F87918F}" type="presParOf" srcId="{3ADA2EAE-EFC9-4EBD-8E3B-5E37779D25F3}" destId="{E06FC9A5-9D5C-483F-AE30-3EF099686E4A}" srcOrd="3" destOrd="0" presId="urn:microsoft.com/office/officeart/2005/8/layout/hProcess6"/>
    <dgm:cxn modelId="{2FE52F4D-1302-4FCE-8568-9D9F216CF901}" type="presParOf" srcId="{E3AFC0FB-0136-47DE-8ABC-1786426DEA2E}" destId="{121C0410-EBE8-4095-93B6-6AB2DC3E704D}" srcOrd="5" destOrd="0" presId="urn:microsoft.com/office/officeart/2005/8/layout/hProcess6"/>
    <dgm:cxn modelId="{B4E3CCC3-E1D7-4E8E-8D90-F15184AD8C88}" type="presParOf" srcId="{E3AFC0FB-0136-47DE-8ABC-1786426DEA2E}" destId="{DCF34D0D-1227-4383-BDB7-43173B9B92D1}" srcOrd="6" destOrd="0" presId="urn:microsoft.com/office/officeart/2005/8/layout/hProcess6"/>
    <dgm:cxn modelId="{BF6B3E2C-E003-4034-8BC1-B56F94311CE2}" type="presParOf" srcId="{DCF34D0D-1227-4383-BDB7-43173B9B92D1}" destId="{BA3211ED-B4A2-4AD9-A2F0-20AFB9D3F6D5}" srcOrd="0" destOrd="0" presId="urn:microsoft.com/office/officeart/2005/8/layout/hProcess6"/>
    <dgm:cxn modelId="{2838D013-7D65-404C-ACB3-992DC04B5D6C}" type="presParOf" srcId="{DCF34D0D-1227-4383-BDB7-43173B9B92D1}" destId="{B56E5E66-A3B8-4575-8A66-D6BEACC9D7BE}" srcOrd="1" destOrd="0" presId="urn:microsoft.com/office/officeart/2005/8/layout/hProcess6"/>
    <dgm:cxn modelId="{BB2F7B6E-BE72-47EF-8F2B-B8A7B945C466}" type="presParOf" srcId="{DCF34D0D-1227-4383-BDB7-43173B9B92D1}" destId="{C65975C9-5CE8-4CA8-AEB7-D09B54A122BC}" srcOrd="2" destOrd="0" presId="urn:microsoft.com/office/officeart/2005/8/layout/hProcess6"/>
    <dgm:cxn modelId="{4D971D86-FDA5-411B-AF8F-A7D9FC90E382}" type="presParOf" srcId="{DCF34D0D-1227-4383-BDB7-43173B9B92D1}" destId="{E8CFF2C8-346C-43A2-9BA6-BF1E8E7ABBBD}"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2A83D-471D-4602-93D5-6652CF7D4CB8}">
      <dsp:nvSpPr>
        <dsp:cNvPr id="0" name=""/>
        <dsp:cNvSpPr/>
      </dsp:nvSpPr>
      <dsp:spPr>
        <a:xfrm>
          <a:off x="544962" y="0"/>
          <a:ext cx="793731" cy="793852"/>
        </a:xfrm>
        <a:prstGeom prst="circularArrow">
          <a:avLst>
            <a:gd name="adj1" fmla="val 10980"/>
            <a:gd name="adj2" fmla="val 1142322"/>
            <a:gd name="adj3" fmla="val 4500000"/>
            <a:gd name="adj4" fmla="val 10800000"/>
            <a:gd name="adj5" fmla="val 12500"/>
          </a:avLst>
        </a:prstGeom>
        <a:solidFill>
          <a:schemeClr val="bg2">
            <a:lumMod val="50000"/>
          </a:schemeClr>
        </a:solidFill>
        <a:ln w="25400" cap="flat" cmpd="sng" algn="ctr">
          <a:solidFill>
            <a:srgbClr val="337A58"/>
          </a:solidFill>
          <a:prstDash val="solid"/>
        </a:ln>
        <a:effectLst/>
      </dsp:spPr>
      <dsp:style>
        <a:lnRef idx="2">
          <a:scrgbClr r="0" g="0" b="0"/>
        </a:lnRef>
        <a:fillRef idx="1">
          <a:scrgbClr r="0" g="0" b="0"/>
        </a:fillRef>
        <a:effectRef idx="0">
          <a:scrgbClr r="0" g="0" b="0"/>
        </a:effectRef>
        <a:fontRef idx="minor">
          <a:schemeClr val="lt1"/>
        </a:fontRef>
      </dsp:style>
    </dsp:sp>
    <dsp:sp modelId="{440A2C14-3F86-4ABA-8015-7FB2EA88A61D}">
      <dsp:nvSpPr>
        <dsp:cNvPr id="0" name=""/>
        <dsp:cNvSpPr/>
      </dsp:nvSpPr>
      <dsp:spPr>
        <a:xfrm>
          <a:off x="720403" y="286604"/>
          <a:ext cx="441061" cy="22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pt-BR" sz="800" b="1" kern="1200" dirty="0">
              <a:solidFill>
                <a:srgbClr val="3C5237"/>
              </a:solidFill>
            </a:rPr>
            <a:t>1ª Etapa</a:t>
          </a:r>
        </a:p>
      </dsp:txBody>
      <dsp:txXfrm>
        <a:off x="720403" y="286604"/>
        <a:ext cx="441061" cy="220477"/>
      </dsp:txXfrm>
    </dsp:sp>
    <dsp:sp modelId="{E798CB29-A831-48F4-812D-698D5684AF4C}">
      <dsp:nvSpPr>
        <dsp:cNvPr id="0" name=""/>
        <dsp:cNvSpPr/>
      </dsp:nvSpPr>
      <dsp:spPr>
        <a:xfrm>
          <a:off x="324505" y="456127"/>
          <a:ext cx="793731" cy="793852"/>
        </a:xfrm>
        <a:prstGeom prst="leftCircularArrow">
          <a:avLst>
            <a:gd name="adj1" fmla="val 10980"/>
            <a:gd name="adj2" fmla="val 1142322"/>
            <a:gd name="adj3" fmla="val 6300000"/>
            <a:gd name="adj4" fmla="val 18900000"/>
            <a:gd name="adj5" fmla="val 12500"/>
          </a:avLst>
        </a:prstGeom>
        <a:solidFill>
          <a:schemeClr val="bg2">
            <a:lumMod val="50000"/>
          </a:schemeClr>
        </a:solidFill>
        <a:ln w="25400" cap="flat" cmpd="sng" algn="ctr">
          <a:solidFill>
            <a:srgbClr val="337A58"/>
          </a:solidFill>
          <a:prstDash val="solid"/>
        </a:ln>
        <a:effectLst/>
      </dsp:spPr>
      <dsp:style>
        <a:lnRef idx="2">
          <a:scrgbClr r="0" g="0" b="0"/>
        </a:lnRef>
        <a:fillRef idx="1">
          <a:scrgbClr r="0" g="0" b="0"/>
        </a:fillRef>
        <a:effectRef idx="0">
          <a:scrgbClr r="0" g="0" b="0"/>
        </a:effectRef>
        <a:fontRef idx="minor">
          <a:schemeClr val="lt1"/>
        </a:fontRef>
      </dsp:style>
    </dsp:sp>
    <dsp:sp modelId="{D0F450D5-25A0-4A97-92D2-FD1346ECECB4}">
      <dsp:nvSpPr>
        <dsp:cNvPr id="0" name=""/>
        <dsp:cNvSpPr/>
      </dsp:nvSpPr>
      <dsp:spPr>
        <a:xfrm>
          <a:off x="500841" y="745370"/>
          <a:ext cx="441061" cy="22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pt-BR" sz="800" b="1" kern="1200" dirty="0">
              <a:solidFill>
                <a:srgbClr val="3C5237"/>
              </a:solidFill>
            </a:rPr>
            <a:t>2ª Etapa</a:t>
          </a:r>
        </a:p>
      </dsp:txBody>
      <dsp:txXfrm>
        <a:off x="500841" y="745370"/>
        <a:ext cx="441061" cy="220477"/>
      </dsp:txXfrm>
    </dsp:sp>
    <dsp:sp modelId="{08BA82B7-F3AB-4FD9-9F7B-6E21D1E997C9}">
      <dsp:nvSpPr>
        <dsp:cNvPr id="0" name=""/>
        <dsp:cNvSpPr/>
      </dsp:nvSpPr>
      <dsp:spPr>
        <a:xfrm>
          <a:off x="601455" y="966838"/>
          <a:ext cx="681938" cy="682211"/>
        </a:xfrm>
        <a:prstGeom prst="blockArc">
          <a:avLst>
            <a:gd name="adj1" fmla="val 13500000"/>
            <a:gd name="adj2" fmla="val 10800000"/>
            <a:gd name="adj3" fmla="val 12740"/>
          </a:avLst>
        </a:prstGeom>
        <a:solidFill>
          <a:schemeClr val="bg2">
            <a:lumMod val="50000"/>
          </a:schemeClr>
        </a:solidFill>
        <a:ln w="25400" cap="flat" cmpd="sng" algn="ctr">
          <a:solidFill>
            <a:srgbClr val="337A58"/>
          </a:solidFill>
          <a:prstDash val="solid"/>
        </a:ln>
        <a:effectLst/>
      </dsp:spPr>
      <dsp:style>
        <a:lnRef idx="2">
          <a:scrgbClr r="0" g="0" b="0"/>
        </a:lnRef>
        <a:fillRef idx="1">
          <a:scrgbClr r="0" g="0" b="0"/>
        </a:fillRef>
        <a:effectRef idx="0">
          <a:scrgbClr r="0" g="0" b="0"/>
        </a:effectRef>
        <a:fontRef idx="minor">
          <a:schemeClr val="lt1"/>
        </a:fontRef>
      </dsp:style>
    </dsp:sp>
    <dsp:sp modelId="{278E8083-DB43-41D4-A3BC-BF218DFFEAA0}">
      <dsp:nvSpPr>
        <dsp:cNvPr id="0" name=""/>
        <dsp:cNvSpPr/>
      </dsp:nvSpPr>
      <dsp:spPr>
        <a:xfrm>
          <a:off x="721446" y="1204795"/>
          <a:ext cx="441061" cy="22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pt-BR" sz="800" b="1" kern="1200" dirty="0">
              <a:solidFill>
                <a:srgbClr val="3C5237"/>
              </a:solidFill>
            </a:rPr>
            <a:t>3ª Etapa</a:t>
          </a:r>
        </a:p>
      </dsp:txBody>
      <dsp:txXfrm>
        <a:off x="721446" y="1204795"/>
        <a:ext cx="441061" cy="220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3B623-3087-48D2-A96C-B699855C7245}">
      <dsp:nvSpPr>
        <dsp:cNvPr id="0" name=""/>
        <dsp:cNvSpPr/>
      </dsp:nvSpPr>
      <dsp:spPr>
        <a:xfrm>
          <a:off x="616434" y="2047818"/>
          <a:ext cx="1423951" cy="1244712"/>
        </a:xfrm>
        <a:prstGeom prst="rightArrow">
          <a:avLst>
            <a:gd name="adj1" fmla="val 70000"/>
            <a:gd name="adj2" fmla="val 50000"/>
          </a:avLst>
        </a:prstGeom>
        <a:solidFill>
          <a:srgbClr val="FFCC66">
            <a:alpha val="40000"/>
          </a:srgbClr>
        </a:solidFill>
        <a:ln w="25400" cap="flat" cmpd="sng" algn="ctr">
          <a:solidFill>
            <a:srgbClr val="337A58"/>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rtl="0">
            <a:lnSpc>
              <a:spcPct val="90000"/>
            </a:lnSpc>
            <a:spcBef>
              <a:spcPct val="0"/>
            </a:spcBef>
            <a:spcAft>
              <a:spcPct val="35000"/>
            </a:spcAft>
            <a:buNone/>
          </a:pPr>
          <a:r>
            <a:rPr lang="pt-BR" sz="1000" b="1" kern="1200" dirty="0">
              <a:solidFill>
                <a:srgbClr val="3C5237"/>
              </a:solidFill>
              <a:latin typeface="Calibri"/>
              <a:ea typeface="Calibri"/>
              <a:cs typeface="Calibri"/>
            </a:rPr>
            <a:t>Solicita a inscrição e envia os documentos</a:t>
          </a:r>
        </a:p>
      </dsp:txBody>
      <dsp:txXfrm>
        <a:off x="972422" y="2234525"/>
        <a:ext cx="694176" cy="871298"/>
      </dsp:txXfrm>
    </dsp:sp>
    <dsp:sp modelId="{7EDED407-E7F8-49BB-80B2-455B22C2D48C}">
      <dsp:nvSpPr>
        <dsp:cNvPr id="0" name=""/>
        <dsp:cNvSpPr/>
      </dsp:nvSpPr>
      <dsp:spPr>
        <a:xfrm>
          <a:off x="0" y="2207457"/>
          <a:ext cx="984527" cy="925433"/>
        </a:xfrm>
        <a:prstGeom prst="ellipse">
          <a:avLst/>
        </a:prstGeom>
        <a:solidFill>
          <a:srgbClr val="FFCC66"/>
        </a:solidFill>
        <a:ln w="38100" cap="flat" cmpd="sng" algn="ctr">
          <a:solidFill>
            <a:srgbClr val="3C5237"/>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444500">
            <a:lnSpc>
              <a:spcPct val="90000"/>
            </a:lnSpc>
            <a:spcBef>
              <a:spcPct val="0"/>
            </a:spcBef>
            <a:spcAft>
              <a:spcPct val="35000"/>
            </a:spcAft>
            <a:buNone/>
          </a:pPr>
          <a:r>
            <a:rPr lang="pt-BR" sz="1000" b="1" i="0" u="none" strike="noStrike" kern="1200" cap="none" dirty="0">
              <a:solidFill>
                <a:srgbClr val="3C5237"/>
              </a:solidFill>
              <a:latin typeface="Calibri"/>
              <a:ea typeface="Calibri"/>
              <a:cs typeface="Calibri"/>
              <a:sym typeface="Arial"/>
            </a:rPr>
            <a:t>OSC</a:t>
          </a:r>
        </a:p>
      </dsp:txBody>
      <dsp:txXfrm>
        <a:off x="144181" y="2342984"/>
        <a:ext cx="696165" cy="654379"/>
      </dsp:txXfrm>
    </dsp:sp>
    <dsp:sp modelId="{B11F928C-8AC0-4F6C-BEF8-7545D4BD2E4D}">
      <dsp:nvSpPr>
        <dsp:cNvPr id="0" name=""/>
        <dsp:cNvSpPr/>
      </dsp:nvSpPr>
      <dsp:spPr>
        <a:xfrm>
          <a:off x="2621646" y="2047818"/>
          <a:ext cx="1423951" cy="1244712"/>
        </a:xfrm>
        <a:prstGeom prst="rightArrow">
          <a:avLst>
            <a:gd name="adj1" fmla="val 70000"/>
            <a:gd name="adj2" fmla="val 50000"/>
          </a:avLst>
        </a:prstGeom>
        <a:solidFill>
          <a:srgbClr val="FFCC66">
            <a:alpha val="40000"/>
          </a:srgbClr>
        </a:solidFill>
        <a:ln w="25400" cap="flat" cmpd="sng" algn="ctr">
          <a:solidFill>
            <a:srgbClr val="337A58"/>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rtl="0">
            <a:lnSpc>
              <a:spcPct val="90000"/>
            </a:lnSpc>
            <a:spcBef>
              <a:spcPct val="0"/>
            </a:spcBef>
            <a:spcAft>
              <a:spcPct val="35000"/>
            </a:spcAft>
            <a:buNone/>
          </a:pPr>
          <a:r>
            <a:rPr lang="pt-BR" sz="1000" b="1" kern="1200" dirty="0">
              <a:solidFill>
                <a:srgbClr val="3C5237"/>
              </a:solidFill>
              <a:latin typeface="Calibri"/>
              <a:ea typeface="Calibri"/>
              <a:cs typeface="Calibri"/>
            </a:rPr>
            <a:t>Analisa e delibera sobre a inscrição </a:t>
          </a:r>
        </a:p>
      </dsp:txBody>
      <dsp:txXfrm>
        <a:off x="2977634" y="2234525"/>
        <a:ext cx="694176" cy="871298"/>
      </dsp:txXfrm>
    </dsp:sp>
    <dsp:sp modelId="{2463D9E4-BEC6-44F6-BD3E-DB1CEF0D66C8}">
      <dsp:nvSpPr>
        <dsp:cNvPr id="0" name=""/>
        <dsp:cNvSpPr/>
      </dsp:nvSpPr>
      <dsp:spPr>
        <a:xfrm>
          <a:off x="1936501" y="2207457"/>
          <a:ext cx="984527" cy="925433"/>
        </a:xfrm>
        <a:prstGeom prst="ellipse">
          <a:avLst/>
        </a:prstGeom>
        <a:solidFill>
          <a:srgbClr val="FFCC66"/>
        </a:solidFill>
        <a:ln w="38100" cap="flat" cmpd="sng" algn="ctr">
          <a:solidFill>
            <a:srgbClr val="3C5237"/>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444500">
            <a:lnSpc>
              <a:spcPct val="90000"/>
            </a:lnSpc>
            <a:spcBef>
              <a:spcPct val="0"/>
            </a:spcBef>
            <a:spcAft>
              <a:spcPct val="35000"/>
            </a:spcAft>
            <a:buNone/>
          </a:pPr>
          <a:r>
            <a:rPr lang="pt-BR" sz="1000" b="1" i="0" u="none" strike="noStrike" kern="1200" cap="none" dirty="0">
              <a:solidFill>
                <a:srgbClr val="3C5237"/>
              </a:solidFill>
              <a:latin typeface="Calibri"/>
              <a:ea typeface="Calibri"/>
              <a:cs typeface="Calibri"/>
            </a:rPr>
            <a:t>CMAS</a:t>
          </a:r>
        </a:p>
      </dsp:txBody>
      <dsp:txXfrm>
        <a:off x="2080682" y="2342984"/>
        <a:ext cx="696165" cy="654379"/>
      </dsp:txXfrm>
    </dsp:sp>
    <dsp:sp modelId="{79EE1BC7-6E72-45CA-80B4-38FC6B05ECBC}">
      <dsp:nvSpPr>
        <dsp:cNvPr id="0" name=""/>
        <dsp:cNvSpPr/>
      </dsp:nvSpPr>
      <dsp:spPr>
        <a:xfrm>
          <a:off x="4626858" y="2047818"/>
          <a:ext cx="1423951" cy="1244712"/>
        </a:xfrm>
        <a:prstGeom prst="rightArrow">
          <a:avLst>
            <a:gd name="adj1" fmla="val 70000"/>
            <a:gd name="adj2" fmla="val 50000"/>
          </a:avLst>
        </a:prstGeom>
        <a:solidFill>
          <a:srgbClr val="FFCC66">
            <a:alpha val="40000"/>
          </a:srgbClr>
        </a:solidFill>
        <a:ln w="25400" cap="flat" cmpd="sng" algn="ctr">
          <a:solidFill>
            <a:srgbClr val="337A58"/>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rtl="0">
            <a:lnSpc>
              <a:spcPct val="90000"/>
            </a:lnSpc>
            <a:spcBef>
              <a:spcPct val="0"/>
            </a:spcBef>
            <a:spcAft>
              <a:spcPct val="35000"/>
            </a:spcAft>
            <a:buNone/>
          </a:pPr>
          <a:r>
            <a:rPr lang="pt-BR" sz="1000" b="1" kern="1200" dirty="0">
              <a:solidFill>
                <a:srgbClr val="3C5237"/>
              </a:solidFill>
              <a:latin typeface="Calibri"/>
              <a:ea typeface="Calibri"/>
              <a:cs typeface="Calibri"/>
            </a:rPr>
            <a:t> Realiza a inserção da OSC no </a:t>
          </a:r>
          <a:r>
            <a:rPr lang="pt-BR" sz="1000" b="1" kern="1200" dirty="0" err="1">
              <a:solidFill>
                <a:srgbClr val="3C5237"/>
              </a:solidFill>
              <a:latin typeface="Calibri"/>
              <a:ea typeface="Calibri"/>
              <a:cs typeface="Calibri"/>
            </a:rPr>
            <a:t>Cneas</a:t>
          </a:r>
          <a:r>
            <a:rPr lang="pt-BR" sz="1000" b="1" kern="1200" dirty="0">
              <a:solidFill>
                <a:srgbClr val="3C5237"/>
              </a:solidFill>
              <a:latin typeface="Calibri"/>
              <a:ea typeface="Calibri"/>
              <a:cs typeface="Calibri"/>
            </a:rPr>
            <a:t> e monitora</a:t>
          </a:r>
        </a:p>
      </dsp:txBody>
      <dsp:txXfrm>
        <a:off x="4982845" y="2234525"/>
        <a:ext cx="694176" cy="871298"/>
      </dsp:txXfrm>
    </dsp:sp>
    <dsp:sp modelId="{E06FC9A5-9D5C-483F-AE30-3EF099686E4A}">
      <dsp:nvSpPr>
        <dsp:cNvPr id="0" name=""/>
        <dsp:cNvSpPr/>
      </dsp:nvSpPr>
      <dsp:spPr>
        <a:xfrm>
          <a:off x="3941713" y="2207457"/>
          <a:ext cx="984527" cy="925433"/>
        </a:xfrm>
        <a:prstGeom prst="ellipse">
          <a:avLst/>
        </a:prstGeom>
        <a:solidFill>
          <a:srgbClr val="FFCC66"/>
        </a:solidFill>
        <a:ln w="38100" cap="flat" cmpd="sng" algn="ctr">
          <a:solidFill>
            <a:srgbClr val="3C5237"/>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444500" rtl="0">
            <a:lnSpc>
              <a:spcPct val="90000"/>
            </a:lnSpc>
            <a:spcBef>
              <a:spcPct val="0"/>
            </a:spcBef>
            <a:spcAft>
              <a:spcPct val="35000"/>
            </a:spcAft>
            <a:buNone/>
          </a:pPr>
          <a:r>
            <a:rPr lang="pt-BR" sz="1000" b="1" i="0" u="none" strike="noStrike" kern="1200" cap="none" dirty="0">
              <a:solidFill>
                <a:srgbClr val="3C5237"/>
              </a:solidFill>
              <a:latin typeface="Calibri"/>
              <a:ea typeface="Calibri"/>
              <a:cs typeface="Calibri"/>
            </a:rPr>
            <a:t>GESTÃO MUNICIPAL</a:t>
          </a:r>
        </a:p>
      </dsp:txBody>
      <dsp:txXfrm>
        <a:off x="4085894" y="2342984"/>
        <a:ext cx="696165" cy="654379"/>
      </dsp:txXfrm>
    </dsp:sp>
    <dsp:sp modelId="{B56E5E66-A3B8-4575-8A66-D6BEACC9D7BE}">
      <dsp:nvSpPr>
        <dsp:cNvPr id="0" name=""/>
        <dsp:cNvSpPr/>
      </dsp:nvSpPr>
      <dsp:spPr>
        <a:xfrm>
          <a:off x="6509270" y="2047818"/>
          <a:ext cx="1423951" cy="1244712"/>
        </a:xfrm>
        <a:prstGeom prst="rightArrow">
          <a:avLst>
            <a:gd name="adj1" fmla="val 70000"/>
            <a:gd name="adj2" fmla="val 50000"/>
          </a:avLst>
        </a:prstGeom>
        <a:solidFill>
          <a:srgbClr val="FFCC66">
            <a:alpha val="40000"/>
          </a:srgbClr>
        </a:solidFill>
        <a:ln w="25400" cap="flat" cmpd="sng" algn="ctr">
          <a:solidFill>
            <a:srgbClr val="337A58"/>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rtl="0">
            <a:lnSpc>
              <a:spcPct val="90000"/>
            </a:lnSpc>
            <a:spcBef>
              <a:spcPct val="0"/>
            </a:spcBef>
            <a:spcAft>
              <a:spcPct val="35000"/>
            </a:spcAft>
            <a:buNone/>
          </a:pPr>
          <a:r>
            <a:rPr lang="pt-BR" sz="1000" b="1" kern="1200" dirty="0">
              <a:solidFill>
                <a:srgbClr val="3C5237"/>
              </a:solidFill>
              <a:latin typeface="Calibri"/>
              <a:ea typeface="Calibri"/>
              <a:cs typeface="Calibri"/>
            </a:rPr>
            <a:t> Reconhece o vínculo com o SUAS</a:t>
          </a:r>
        </a:p>
      </dsp:txBody>
      <dsp:txXfrm>
        <a:off x="6865258" y="2234525"/>
        <a:ext cx="694176" cy="871298"/>
      </dsp:txXfrm>
    </dsp:sp>
    <dsp:sp modelId="{E8CFF2C8-346C-43A2-9BA6-BF1E8E7ABBBD}">
      <dsp:nvSpPr>
        <dsp:cNvPr id="0" name=""/>
        <dsp:cNvSpPr/>
      </dsp:nvSpPr>
      <dsp:spPr>
        <a:xfrm>
          <a:off x="5946925" y="2207457"/>
          <a:ext cx="984527" cy="925433"/>
        </a:xfrm>
        <a:prstGeom prst="ellipse">
          <a:avLst/>
        </a:prstGeom>
        <a:solidFill>
          <a:srgbClr val="FFCC66"/>
        </a:solidFill>
        <a:ln w="38100" cap="flat" cmpd="sng" algn="ctr">
          <a:solidFill>
            <a:srgbClr val="3C5237"/>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444500" rtl="0">
            <a:lnSpc>
              <a:spcPct val="90000"/>
            </a:lnSpc>
            <a:spcBef>
              <a:spcPct val="0"/>
            </a:spcBef>
            <a:spcAft>
              <a:spcPct val="35000"/>
            </a:spcAft>
            <a:buNone/>
          </a:pPr>
          <a:r>
            <a:rPr lang="pt-BR" sz="1000" b="1" i="0" u="none" strike="noStrike" kern="1200" cap="none" dirty="0">
              <a:solidFill>
                <a:srgbClr val="3C5237"/>
              </a:solidFill>
              <a:latin typeface="Calibri"/>
              <a:ea typeface="Calibri"/>
              <a:cs typeface="Calibri"/>
            </a:rPr>
            <a:t> MDS</a:t>
          </a:r>
        </a:p>
      </dsp:txBody>
      <dsp:txXfrm>
        <a:off x="6091106" y="2342984"/>
        <a:ext cx="696165" cy="65437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93525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 name="Google Shape;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494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a:extLst>
            <a:ext uri="{FF2B5EF4-FFF2-40B4-BE49-F238E27FC236}">
              <a16:creationId xmlns:a16="http://schemas.microsoft.com/office/drawing/2014/main" id="{3884EAC8-6AFF-41B4-F4F4-834FC24EA2AF}"/>
            </a:ext>
          </a:extLst>
        </p:cNvPr>
        <p:cNvGrpSpPr/>
        <p:nvPr/>
      </p:nvGrpSpPr>
      <p:grpSpPr>
        <a:xfrm>
          <a:off x="0" y="0"/>
          <a:ext cx="0" cy="0"/>
          <a:chOff x="0" y="0"/>
          <a:chExt cx="0" cy="0"/>
        </a:xfrm>
      </p:grpSpPr>
      <p:sp>
        <p:nvSpPr>
          <p:cNvPr id="33" name="Google Shape;33;g2f41225fd8e_0_28:notes">
            <a:extLst>
              <a:ext uri="{FF2B5EF4-FFF2-40B4-BE49-F238E27FC236}">
                <a16:creationId xmlns:a16="http://schemas.microsoft.com/office/drawing/2014/main" id="{CFB01CBF-A461-2D23-E8B4-3F57CC1B8B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2f41225fd8e_0_28:notes">
            <a:extLst>
              <a:ext uri="{FF2B5EF4-FFF2-40B4-BE49-F238E27FC236}">
                <a16:creationId xmlns:a16="http://schemas.microsoft.com/office/drawing/2014/main" id="{E95BD27A-BD7C-E3FD-3D30-F946857AEC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7572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a:extLst>
            <a:ext uri="{FF2B5EF4-FFF2-40B4-BE49-F238E27FC236}">
              <a16:creationId xmlns:a16="http://schemas.microsoft.com/office/drawing/2014/main" id="{E3BFB567-8346-3CF1-AB82-FC90A0FBE3B8}"/>
            </a:ext>
          </a:extLst>
        </p:cNvPr>
        <p:cNvGrpSpPr/>
        <p:nvPr/>
      </p:nvGrpSpPr>
      <p:grpSpPr>
        <a:xfrm>
          <a:off x="0" y="0"/>
          <a:ext cx="0" cy="0"/>
          <a:chOff x="0" y="0"/>
          <a:chExt cx="0" cy="0"/>
        </a:xfrm>
      </p:grpSpPr>
      <p:sp>
        <p:nvSpPr>
          <p:cNvPr id="33" name="Google Shape;33;g2f41225fd8e_0_28:notes">
            <a:extLst>
              <a:ext uri="{FF2B5EF4-FFF2-40B4-BE49-F238E27FC236}">
                <a16:creationId xmlns:a16="http://schemas.microsoft.com/office/drawing/2014/main" id="{245A683B-24E8-11CA-A4C6-DF0DD6477C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2f41225fd8e_0_28:notes">
            <a:extLst>
              <a:ext uri="{FF2B5EF4-FFF2-40B4-BE49-F238E27FC236}">
                <a16:creationId xmlns:a16="http://schemas.microsoft.com/office/drawing/2014/main" id="{D2703744-1A73-DECA-840B-150EF924EE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794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a:extLst>
            <a:ext uri="{FF2B5EF4-FFF2-40B4-BE49-F238E27FC236}">
              <a16:creationId xmlns:a16="http://schemas.microsoft.com/office/drawing/2014/main" id="{916EBB7D-18AD-5B27-C5D3-D73F05535CD9}"/>
            </a:ext>
          </a:extLst>
        </p:cNvPr>
        <p:cNvGrpSpPr/>
        <p:nvPr/>
      </p:nvGrpSpPr>
      <p:grpSpPr>
        <a:xfrm>
          <a:off x="0" y="0"/>
          <a:ext cx="0" cy="0"/>
          <a:chOff x="0" y="0"/>
          <a:chExt cx="0" cy="0"/>
        </a:xfrm>
      </p:grpSpPr>
      <p:sp>
        <p:nvSpPr>
          <p:cNvPr id="33" name="Google Shape;33;g2f41225fd8e_0_28:notes">
            <a:extLst>
              <a:ext uri="{FF2B5EF4-FFF2-40B4-BE49-F238E27FC236}">
                <a16:creationId xmlns:a16="http://schemas.microsoft.com/office/drawing/2014/main" id="{3392B770-57F2-4197-37F8-33F2273AD1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2f41225fd8e_0_28:notes">
            <a:extLst>
              <a:ext uri="{FF2B5EF4-FFF2-40B4-BE49-F238E27FC236}">
                <a16:creationId xmlns:a16="http://schemas.microsoft.com/office/drawing/2014/main" id="{C3358C52-1503-3AB1-3FAC-6D17C998AB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7536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a:extLst>
            <a:ext uri="{FF2B5EF4-FFF2-40B4-BE49-F238E27FC236}">
              <a16:creationId xmlns:a16="http://schemas.microsoft.com/office/drawing/2014/main" id="{A9B4B2D5-BB33-A6B1-DE31-446A40F895AF}"/>
            </a:ext>
          </a:extLst>
        </p:cNvPr>
        <p:cNvGrpSpPr/>
        <p:nvPr/>
      </p:nvGrpSpPr>
      <p:grpSpPr>
        <a:xfrm>
          <a:off x="0" y="0"/>
          <a:ext cx="0" cy="0"/>
          <a:chOff x="0" y="0"/>
          <a:chExt cx="0" cy="0"/>
        </a:xfrm>
      </p:grpSpPr>
      <p:sp>
        <p:nvSpPr>
          <p:cNvPr id="33" name="Google Shape;33;g2f41225fd8e_0_28:notes">
            <a:extLst>
              <a:ext uri="{FF2B5EF4-FFF2-40B4-BE49-F238E27FC236}">
                <a16:creationId xmlns:a16="http://schemas.microsoft.com/office/drawing/2014/main" id="{2EE50793-5895-E4FA-E250-4BE7F3A13E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2f41225fd8e_0_28:notes">
            <a:extLst>
              <a:ext uri="{FF2B5EF4-FFF2-40B4-BE49-F238E27FC236}">
                <a16:creationId xmlns:a16="http://schemas.microsoft.com/office/drawing/2014/main" id="{36F9DC18-4AA2-7D8F-AFFD-D2EF821C62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064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a:extLst>
            <a:ext uri="{FF2B5EF4-FFF2-40B4-BE49-F238E27FC236}">
              <a16:creationId xmlns:a16="http://schemas.microsoft.com/office/drawing/2014/main" id="{618C0F59-CAE7-28A4-3A70-15BFDC0FC5B1}"/>
            </a:ext>
          </a:extLst>
        </p:cNvPr>
        <p:cNvGrpSpPr/>
        <p:nvPr/>
      </p:nvGrpSpPr>
      <p:grpSpPr>
        <a:xfrm>
          <a:off x="0" y="0"/>
          <a:ext cx="0" cy="0"/>
          <a:chOff x="0" y="0"/>
          <a:chExt cx="0" cy="0"/>
        </a:xfrm>
      </p:grpSpPr>
      <p:sp>
        <p:nvSpPr>
          <p:cNvPr id="33" name="Google Shape;33;g2f41225fd8e_0_28:notes">
            <a:extLst>
              <a:ext uri="{FF2B5EF4-FFF2-40B4-BE49-F238E27FC236}">
                <a16:creationId xmlns:a16="http://schemas.microsoft.com/office/drawing/2014/main" id="{DE1B5AF3-CADE-70D7-52D7-60D693BDAB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2f41225fd8e_0_28:notes">
            <a:extLst>
              <a:ext uri="{FF2B5EF4-FFF2-40B4-BE49-F238E27FC236}">
                <a16:creationId xmlns:a16="http://schemas.microsoft.com/office/drawing/2014/main" id="{8287DC73-30B4-D641-562A-6D7786DEE7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379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f41225fd8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2f41225fd8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86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f41225fd8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2f41225fd8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564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f41225fd8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2f41225fd8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0940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f41225fd8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2f41225fd8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876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f41225fd8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2f41225fd8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11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f41225fd8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2f41225fd8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234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f41225fd8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2f41225fd8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36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a:extLst>
            <a:ext uri="{FF2B5EF4-FFF2-40B4-BE49-F238E27FC236}">
              <a16:creationId xmlns:a16="http://schemas.microsoft.com/office/drawing/2014/main" id="{732688E6-1605-EE88-7F0D-1849E3EF5E5F}"/>
            </a:ext>
          </a:extLst>
        </p:cNvPr>
        <p:cNvGrpSpPr/>
        <p:nvPr/>
      </p:nvGrpSpPr>
      <p:grpSpPr>
        <a:xfrm>
          <a:off x="0" y="0"/>
          <a:ext cx="0" cy="0"/>
          <a:chOff x="0" y="0"/>
          <a:chExt cx="0" cy="0"/>
        </a:xfrm>
      </p:grpSpPr>
      <p:sp>
        <p:nvSpPr>
          <p:cNvPr id="33" name="Google Shape;33;g2f41225fd8e_0_28:notes">
            <a:extLst>
              <a:ext uri="{FF2B5EF4-FFF2-40B4-BE49-F238E27FC236}">
                <a16:creationId xmlns:a16="http://schemas.microsoft.com/office/drawing/2014/main" id="{E8E9D30C-6C33-D274-BA36-BF9AE3ECEF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2f41225fd8e_0_28:notes">
            <a:extLst>
              <a:ext uri="{FF2B5EF4-FFF2-40B4-BE49-F238E27FC236}">
                <a16:creationId xmlns:a16="http://schemas.microsoft.com/office/drawing/2014/main" id="{C624C401-1C3B-28AF-417C-846D928C27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30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a:extLst>
            <a:ext uri="{FF2B5EF4-FFF2-40B4-BE49-F238E27FC236}">
              <a16:creationId xmlns:a16="http://schemas.microsoft.com/office/drawing/2014/main" id="{98151E20-3820-0CAF-0691-ACEB546CB90A}"/>
            </a:ext>
          </a:extLst>
        </p:cNvPr>
        <p:cNvGrpSpPr/>
        <p:nvPr/>
      </p:nvGrpSpPr>
      <p:grpSpPr>
        <a:xfrm>
          <a:off x="0" y="0"/>
          <a:ext cx="0" cy="0"/>
          <a:chOff x="0" y="0"/>
          <a:chExt cx="0" cy="0"/>
        </a:xfrm>
      </p:grpSpPr>
      <p:sp>
        <p:nvSpPr>
          <p:cNvPr id="33" name="Google Shape;33;g2f41225fd8e_0_28:notes">
            <a:extLst>
              <a:ext uri="{FF2B5EF4-FFF2-40B4-BE49-F238E27FC236}">
                <a16:creationId xmlns:a16="http://schemas.microsoft.com/office/drawing/2014/main" id="{8C7670F2-AD44-B6DB-7EC0-68ACF6F358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2f41225fd8e_0_28:notes">
            <a:extLst>
              <a:ext uri="{FF2B5EF4-FFF2-40B4-BE49-F238E27FC236}">
                <a16:creationId xmlns:a16="http://schemas.microsoft.com/office/drawing/2014/main" id="{FAF3D9F4-9AF4-9D64-2E73-CDE34F118A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6520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609600" y="744575"/>
            <a:ext cx="4428000" cy="2052600"/>
          </a:xfrm>
          <a:prstGeom prst="rect">
            <a:avLst/>
          </a:prstGeom>
        </p:spPr>
        <p:txBody>
          <a:bodyPr spcFirstLastPara="1" wrap="square" lIns="91425" tIns="91425" rIns="91425" bIns="91425" anchor="ctr" anchorCtr="0">
            <a:normAutofit/>
          </a:bodyPr>
          <a:lstStyle>
            <a:lvl1pPr lvl="0">
              <a:spcBef>
                <a:spcPts val="0"/>
              </a:spcBef>
              <a:spcAft>
                <a:spcPts val="0"/>
              </a:spcAft>
              <a:buClr>
                <a:srgbClr val="199559"/>
              </a:buClr>
              <a:buSzPts val="3400"/>
              <a:buFont typeface="Montserrat"/>
              <a:buNone/>
              <a:defRPr sz="3400" b="1">
                <a:solidFill>
                  <a:srgbClr val="199559"/>
                </a:solidFill>
                <a:latin typeface="Montserrat"/>
                <a:ea typeface="Montserrat"/>
                <a:cs typeface="Montserrat"/>
                <a:sym typeface="Montserrat"/>
              </a:defRPr>
            </a:lvl1pPr>
            <a:lvl2pPr lvl="1">
              <a:spcBef>
                <a:spcPts val="0"/>
              </a:spcBef>
              <a:spcAft>
                <a:spcPts val="0"/>
              </a:spcAft>
              <a:buClr>
                <a:srgbClr val="1458F5"/>
              </a:buClr>
              <a:buSzPts val="3400"/>
              <a:buFont typeface="Montserrat"/>
              <a:buNone/>
              <a:defRPr sz="3400" b="1">
                <a:solidFill>
                  <a:srgbClr val="1458F5"/>
                </a:solidFill>
                <a:latin typeface="Montserrat"/>
                <a:ea typeface="Montserrat"/>
                <a:cs typeface="Montserrat"/>
                <a:sym typeface="Montserrat"/>
              </a:defRPr>
            </a:lvl2pPr>
            <a:lvl3pPr lvl="2">
              <a:spcBef>
                <a:spcPts val="0"/>
              </a:spcBef>
              <a:spcAft>
                <a:spcPts val="0"/>
              </a:spcAft>
              <a:buClr>
                <a:srgbClr val="1458F5"/>
              </a:buClr>
              <a:buSzPts val="3400"/>
              <a:buFont typeface="Montserrat"/>
              <a:buNone/>
              <a:defRPr sz="3400" b="1">
                <a:solidFill>
                  <a:srgbClr val="1458F5"/>
                </a:solidFill>
                <a:latin typeface="Montserrat"/>
                <a:ea typeface="Montserrat"/>
                <a:cs typeface="Montserrat"/>
                <a:sym typeface="Montserrat"/>
              </a:defRPr>
            </a:lvl3pPr>
            <a:lvl4pPr lvl="3">
              <a:spcBef>
                <a:spcPts val="0"/>
              </a:spcBef>
              <a:spcAft>
                <a:spcPts val="0"/>
              </a:spcAft>
              <a:buClr>
                <a:srgbClr val="1458F5"/>
              </a:buClr>
              <a:buSzPts val="3400"/>
              <a:buFont typeface="Montserrat"/>
              <a:buNone/>
              <a:defRPr sz="3400" b="1">
                <a:solidFill>
                  <a:srgbClr val="1458F5"/>
                </a:solidFill>
                <a:latin typeface="Montserrat"/>
                <a:ea typeface="Montserrat"/>
                <a:cs typeface="Montserrat"/>
                <a:sym typeface="Montserrat"/>
              </a:defRPr>
            </a:lvl4pPr>
            <a:lvl5pPr lvl="4">
              <a:spcBef>
                <a:spcPts val="0"/>
              </a:spcBef>
              <a:spcAft>
                <a:spcPts val="0"/>
              </a:spcAft>
              <a:buClr>
                <a:srgbClr val="1458F5"/>
              </a:buClr>
              <a:buSzPts val="3400"/>
              <a:buFont typeface="Montserrat"/>
              <a:buNone/>
              <a:defRPr sz="3400" b="1">
                <a:solidFill>
                  <a:srgbClr val="1458F5"/>
                </a:solidFill>
                <a:latin typeface="Montserrat"/>
                <a:ea typeface="Montserrat"/>
                <a:cs typeface="Montserrat"/>
                <a:sym typeface="Montserrat"/>
              </a:defRPr>
            </a:lvl5pPr>
            <a:lvl6pPr lvl="5">
              <a:spcBef>
                <a:spcPts val="0"/>
              </a:spcBef>
              <a:spcAft>
                <a:spcPts val="0"/>
              </a:spcAft>
              <a:buClr>
                <a:srgbClr val="1458F5"/>
              </a:buClr>
              <a:buSzPts val="3400"/>
              <a:buFont typeface="Montserrat"/>
              <a:buNone/>
              <a:defRPr sz="3400" b="1">
                <a:solidFill>
                  <a:srgbClr val="1458F5"/>
                </a:solidFill>
                <a:latin typeface="Montserrat"/>
                <a:ea typeface="Montserrat"/>
                <a:cs typeface="Montserrat"/>
                <a:sym typeface="Montserrat"/>
              </a:defRPr>
            </a:lvl6pPr>
            <a:lvl7pPr lvl="6">
              <a:spcBef>
                <a:spcPts val="0"/>
              </a:spcBef>
              <a:spcAft>
                <a:spcPts val="0"/>
              </a:spcAft>
              <a:buClr>
                <a:srgbClr val="1458F5"/>
              </a:buClr>
              <a:buSzPts val="3400"/>
              <a:buFont typeface="Montserrat"/>
              <a:buNone/>
              <a:defRPr sz="3400" b="1">
                <a:solidFill>
                  <a:srgbClr val="1458F5"/>
                </a:solidFill>
                <a:latin typeface="Montserrat"/>
                <a:ea typeface="Montserrat"/>
                <a:cs typeface="Montserrat"/>
                <a:sym typeface="Montserrat"/>
              </a:defRPr>
            </a:lvl7pPr>
            <a:lvl8pPr lvl="7">
              <a:spcBef>
                <a:spcPts val="0"/>
              </a:spcBef>
              <a:spcAft>
                <a:spcPts val="0"/>
              </a:spcAft>
              <a:buClr>
                <a:srgbClr val="1458F5"/>
              </a:buClr>
              <a:buSzPts val="3400"/>
              <a:buFont typeface="Montserrat"/>
              <a:buNone/>
              <a:defRPr sz="3400" b="1">
                <a:solidFill>
                  <a:srgbClr val="1458F5"/>
                </a:solidFill>
                <a:latin typeface="Montserrat"/>
                <a:ea typeface="Montserrat"/>
                <a:cs typeface="Montserrat"/>
                <a:sym typeface="Montserrat"/>
              </a:defRPr>
            </a:lvl8pPr>
            <a:lvl9pPr lvl="8">
              <a:spcBef>
                <a:spcPts val="0"/>
              </a:spcBef>
              <a:spcAft>
                <a:spcPts val="0"/>
              </a:spcAft>
              <a:buClr>
                <a:srgbClr val="1458F5"/>
              </a:buClr>
              <a:buSzPts val="3400"/>
              <a:buFont typeface="Montserrat"/>
              <a:buNone/>
              <a:defRPr sz="3400" b="1">
                <a:solidFill>
                  <a:srgbClr val="1458F5"/>
                </a:solidFill>
                <a:latin typeface="Montserrat"/>
                <a:ea typeface="Montserrat"/>
                <a:cs typeface="Montserrat"/>
                <a:sym typeface="Montserrat"/>
              </a:defRPr>
            </a:lvl9pPr>
          </a:lstStyle>
          <a:p>
            <a:endParaRPr/>
          </a:p>
        </p:txBody>
      </p:sp>
      <p:sp>
        <p:nvSpPr>
          <p:cNvPr id="12" name="Google Shape;12;p2"/>
          <p:cNvSpPr txBox="1">
            <a:spLocks noGrp="1"/>
          </p:cNvSpPr>
          <p:nvPr>
            <p:ph type="subTitle" idx="1"/>
          </p:nvPr>
        </p:nvSpPr>
        <p:spPr>
          <a:xfrm>
            <a:off x="609600" y="2834125"/>
            <a:ext cx="44280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900"/>
              <a:buFont typeface="Montserrat"/>
              <a:buNone/>
              <a:defRPr sz="1900">
                <a:latin typeface="Montserrat"/>
                <a:ea typeface="Montserrat"/>
                <a:cs typeface="Montserrat"/>
                <a:sym typeface="Montserrat"/>
              </a:defRPr>
            </a:lvl1pPr>
            <a:lvl2pPr lvl="1" algn="ctr">
              <a:lnSpc>
                <a:spcPct val="100000"/>
              </a:lnSpc>
              <a:spcBef>
                <a:spcPts val="0"/>
              </a:spcBef>
              <a:spcAft>
                <a:spcPts val="0"/>
              </a:spcAft>
              <a:buSzPts val="2800"/>
              <a:buFont typeface="Montserrat"/>
              <a:buNone/>
              <a:defRPr sz="2800">
                <a:latin typeface="Montserrat"/>
                <a:ea typeface="Montserrat"/>
                <a:cs typeface="Montserrat"/>
                <a:sym typeface="Montserrat"/>
              </a:defRPr>
            </a:lvl2pPr>
            <a:lvl3pPr lvl="2" algn="ctr">
              <a:lnSpc>
                <a:spcPct val="100000"/>
              </a:lnSpc>
              <a:spcBef>
                <a:spcPts val="0"/>
              </a:spcBef>
              <a:spcAft>
                <a:spcPts val="0"/>
              </a:spcAft>
              <a:buSzPts val="2800"/>
              <a:buFont typeface="Montserrat"/>
              <a:buNone/>
              <a:defRPr sz="2800">
                <a:latin typeface="Montserrat"/>
                <a:ea typeface="Montserrat"/>
                <a:cs typeface="Montserrat"/>
                <a:sym typeface="Montserrat"/>
              </a:defRPr>
            </a:lvl3pPr>
            <a:lvl4pPr lvl="3" algn="ctr">
              <a:lnSpc>
                <a:spcPct val="100000"/>
              </a:lnSpc>
              <a:spcBef>
                <a:spcPts val="0"/>
              </a:spcBef>
              <a:spcAft>
                <a:spcPts val="0"/>
              </a:spcAft>
              <a:buSzPts val="2800"/>
              <a:buFont typeface="Montserrat"/>
              <a:buNone/>
              <a:defRPr sz="2800">
                <a:latin typeface="Montserrat"/>
                <a:ea typeface="Montserrat"/>
                <a:cs typeface="Montserrat"/>
                <a:sym typeface="Montserrat"/>
              </a:defRPr>
            </a:lvl4pPr>
            <a:lvl5pPr lvl="4" algn="ctr">
              <a:lnSpc>
                <a:spcPct val="100000"/>
              </a:lnSpc>
              <a:spcBef>
                <a:spcPts val="0"/>
              </a:spcBef>
              <a:spcAft>
                <a:spcPts val="0"/>
              </a:spcAft>
              <a:buSzPts val="2800"/>
              <a:buFont typeface="Montserrat"/>
              <a:buNone/>
              <a:defRPr sz="2800">
                <a:latin typeface="Montserrat"/>
                <a:ea typeface="Montserrat"/>
                <a:cs typeface="Montserrat"/>
                <a:sym typeface="Montserrat"/>
              </a:defRPr>
            </a:lvl5pPr>
            <a:lvl6pPr lvl="5" algn="ctr">
              <a:lnSpc>
                <a:spcPct val="100000"/>
              </a:lnSpc>
              <a:spcBef>
                <a:spcPts val="0"/>
              </a:spcBef>
              <a:spcAft>
                <a:spcPts val="0"/>
              </a:spcAft>
              <a:buSzPts val="2800"/>
              <a:buFont typeface="Montserrat"/>
              <a:buNone/>
              <a:defRPr sz="2800">
                <a:latin typeface="Montserrat"/>
                <a:ea typeface="Montserrat"/>
                <a:cs typeface="Montserrat"/>
                <a:sym typeface="Montserrat"/>
              </a:defRPr>
            </a:lvl6pPr>
            <a:lvl7pPr lvl="6" algn="ctr">
              <a:lnSpc>
                <a:spcPct val="100000"/>
              </a:lnSpc>
              <a:spcBef>
                <a:spcPts val="0"/>
              </a:spcBef>
              <a:spcAft>
                <a:spcPts val="0"/>
              </a:spcAft>
              <a:buSzPts val="2800"/>
              <a:buFont typeface="Montserrat"/>
              <a:buNone/>
              <a:defRPr sz="2800">
                <a:latin typeface="Montserrat"/>
                <a:ea typeface="Montserrat"/>
                <a:cs typeface="Montserrat"/>
                <a:sym typeface="Montserrat"/>
              </a:defRPr>
            </a:lvl7pPr>
            <a:lvl8pPr lvl="7" algn="ctr">
              <a:lnSpc>
                <a:spcPct val="100000"/>
              </a:lnSpc>
              <a:spcBef>
                <a:spcPts val="0"/>
              </a:spcBef>
              <a:spcAft>
                <a:spcPts val="0"/>
              </a:spcAft>
              <a:buSzPts val="2800"/>
              <a:buFont typeface="Montserrat"/>
              <a:buNone/>
              <a:defRPr sz="2800">
                <a:latin typeface="Montserrat"/>
                <a:ea typeface="Montserrat"/>
                <a:cs typeface="Montserrat"/>
                <a:sym typeface="Montserrat"/>
              </a:defRPr>
            </a:lvl8pPr>
            <a:lvl9pPr lvl="8" algn="ctr">
              <a:lnSpc>
                <a:spcPct val="100000"/>
              </a:lnSpc>
              <a:spcBef>
                <a:spcPts val="0"/>
              </a:spcBef>
              <a:spcAft>
                <a:spcPts val="0"/>
              </a:spcAft>
              <a:buSzPts val="2800"/>
              <a:buFont typeface="Montserrat"/>
              <a:buNone/>
              <a:defRPr sz="2800">
                <a:latin typeface="Montserrat"/>
                <a:ea typeface="Montserrat"/>
                <a:cs typeface="Montserrat"/>
                <a:sym typeface="Montserrat"/>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6" name="Google Shape;16;p3"/>
          <p:cNvSpPr txBox="1">
            <a:spLocks noGrp="1"/>
          </p:cNvSpPr>
          <p:nvPr>
            <p:ph type="title"/>
          </p:nvPr>
        </p:nvSpPr>
        <p:spPr>
          <a:xfrm>
            <a:off x="752700" y="381025"/>
            <a:ext cx="8061900" cy="4572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99559"/>
              </a:buClr>
              <a:buSzPts val="1800"/>
              <a:buFont typeface="Montserrat SemiBold"/>
              <a:buNone/>
              <a:defRPr sz="1800">
                <a:solidFill>
                  <a:srgbClr val="199559"/>
                </a:solidFill>
                <a:latin typeface="Montserrat SemiBold"/>
                <a:ea typeface="Montserrat SemiBold"/>
                <a:cs typeface="Montserrat SemiBold"/>
                <a:sym typeface="Montserrat SemiBold"/>
              </a:defRPr>
            </a:lvl1pPr>
            <a:lvl2pPr lvl="1" rtl="0">
              <a:spcBef>
                <a:spcPts val="0"/>
              </a:spcBef>
              <a:spcAft>
                <a:spcPts val="0"/>
              </a:spcAft>
              <a:buClr>
                <a:srgbClr val="1458F5"/>
              </a:buClr>
              <a:buSzPts val="1800"/>
              <a:buFont typeface="Montserrat SemiBold"/>
              <a:buNone/>
              <a:defRPr sz="1800">
                <a:solidFill>
                  <a:srgbClr val="1458F5"/>
                </a:solidFill>
                <a:latin typeface="Montserrat SemiBold"/>
                <a:ea typeface="Montserrat SemiBold"/>
                <a:cs typeface="Montserrat SemiBold"/>
                <a:sym typeface="Montserrat SemiBold"/>
              </a:defRPr>
            </a:lvl2pPr>
            <a:lvl3pPr lvl="2" rtl="0">
              <a:spcBef>
                <a:spcPts val="0"/>
              </a:spcBef>
              <a:spcAft>
                <a:spcPts val="0"/>
              </a:spcAft>
              <a:buClr>
                <a:srgbClr val="1458F5"/>
              </a:buClr>
              <a:buSzPts val="1800"/>
              <a:buFont typeface="Montserrat SemiBold"/>
              <a:buNone/>
              <a:defRPr sz="1800">
                <a:solidFill>
                  <a:srgbClr val="1458F5"/>
                </a:solidFill>
                <a:latin typeface="Montserrat SemiBold"/>
                <a:ea typeface="Montserrat SemiBold"/>
                <a:cs typeface="Montserrat SemiBold"/>
                <a:sym typeface="Montserrat SemiBold"/>
              </a:defRPr>
            </a:lvl3pPr>
            <a:lvl4pPr lvl="3" rtl="0">
              <a:spcBef>
                <a:spcPts val="0"/>
              </a:spcBef>
              <a:spcAft>
                <a:spcPts val="0"/>
              </a:spcAft>
              <a:buClr>
                <a:srgbClr val="1458F5"/>
              </a:buClr>
              <a:buSzPts val="1800"/>
              <a:buFont typeface="Montserrat SemiBold"/>
              <a:buNone/>
              <a:defRPr sz="1800">
                <a:solidFill>
                  <a:srgbClr val="1458F5"/>
                </a:solidFill>
                <a:latin typeface="Montserrat SemiBold"/>
                <a:ea typeface="Montserrat SemiBold"/>
                <a:cs typeface="Montserrat SemiBold"/>
                <a:sym typeface="Montserrat SemiBold"/>
              </a:defRPr>
            </a:lvl4pPr>
            <a:lvl5pPr lvl="4" rtl="0">
              <a:spcBef>
                <a:spcPts val="0"/>
              </a:spcBef>
              <a:spcAft>
                <a:spcPts val="0"/>
              </a:spcAft>
              <a:buClr>
                <a:srgbClr val="1458F5"/>
              </a:buClr>
              <a:buSzPts val="1800"/>
              <a:buFont typeface="Montserrat SemiBold"/>
              <a:buNone/>
              <a:defRPr sz="1800">
                <a:solidFill>
                  <a:srgbClr val="1458F5"/>
                </a:solidFill>
                <a:latin typeface="Montserrat SemiBold"/>
                <a:ea typeface="Montserrat SemiBold"/>
                <a:cs typeface="Montserrat SemiBold"/>
                <a:sym typeface="Montserrat SemiBold"/>
              </a:defRPr>
            </a:lvl5pPr>
            <a:lvl6pPr lvl="5" rtl="0">
              <a:spcBef>
                <a:spcPts val="0"/>
              </a:spcBef>
              <a:spcAft>
                <a:spcPts val="0"/>
              </a:spcAft>
              <a:buClr>
                <a:srgbClr val="1458F5"/>
              </a:buClr>
              <a:buSzPts val="1800"/>
              <a:buFont typeface="Montserrat SemiBold"/>
              <a:buNone/>
              <a:defRPr sz="1800">
                <a:solidFill>
                  <a:srgbClr val="1458F5"/>
                </a:solidFill>
                <a:latin typeface="Montserrat SemiBold"/>
                <a:ea typeface="Montserrat SemiBold"/>
                <a:cs typeface="Montserrat SemiBold"/>
                <a:sym typeface="Montserrat SemiBold"/>
              </a:defRPr>
            </a:lvl6pPr>
            <a:lvl7pPr lvl="6" rtl="0">
              <a:spcBef>
                <a:spcPts val="0"/>
              </a:spcBef>
              <a:spcAft>
                <a:spcPts val="0"/>
              </a:spcAft>
              <a:buClr>
                <a:srgbClr val="1458F5"/>
              </a:buClr>
              <a:buSzPts val="1800"/>
              <a:buFont typeface="Montserrat SemiBold"/>
              <a:buNone/>
              <a:defRPr sz="1800">
                <a:solidFill>
                  <a:srgbClr val="1458F5"/>
                </a:solidFill>
                <a:latin typeface="Montserrat SemiBold"/>
                <a:ea typeface="Montserrat SemiBold"/>
                <a:cs typeface="Montserrat SemiBold"/>
                <a:sym typeface="Montserrat SemiBold"/>
              </a:defRPr>
            </a:lvl7pPr>
            <a:lvl8pPr lvl="7" rtl="0">
              <a:spcBef>
                <a:spcPts val="0"/>
              </a:spcBef>
              <a:spcAft>
                <a:spcPts val="0"/>
              </a:spcAft>
              <a:buClr>
                <a:srgbClr val="1458F5"/>
              </a:buClr>
              <a:buSzPts val="1800"/>
              <a:buFont typeface="Montserrat SemiBold"/>
              <a:buNone/>
              <a:defRPr sz="1800">
                <a:solidFill>
                  <a:srgbClr val="1458F5"/>
                </a:solidFill>
                <a:latin typeface="Montserrat SemiBold"/>
                <a:ea typeface="Montserrat SemiBold"/>
                <a:cs typeface="Montserrat SemiBold"/>
                <a:sym typeface="Montserrat SemiBold"/>
              </a:defRPr>
            </a:lvl8pPr>
            <a:lvl9pPr lvl="8" rtl="0">
              <a:spcBef>
                <a:spcPts val="0"/>
              </a:spcBef>
              <a:spcAft>
                <a:spcPts val="0"/>
              </a:spcAft>
              <a:buClr>
                <a:srgbClr val="1458F5"/>
              </a:buClr>
              <a:buSzPts val="1800"/>
              <a:buFont typeface="Montserrat SemiBold"/>
              <a:buNone/>
              <a:defRPr sz="1800">
                <a:solidFill>
                  <a:srgbClr val="1458F5"/>
                </a:solidFill>
                <a:latin typeface="Montserrat SemiBold"/>
                <a:ea typeface="Montserrat SemiBold"/>
                <a:cs typeface="Montserrat SemiBold"/>
                <a:sym typeface="Montserrat SemiBold"/>
              </a:defRPr>
            </a:lvl9pPr>
          </a:lstStyle>
          <a:p>
            <a:endParaRPr/>
          </a:p>
        </p:txBody>
      </p:sp>
      <p:sp>
        <p:nvSpPr>
          <p:cNvPr id="17" name="Google Shape;17;p3"/>
          <p:cNvSpPr txBox="1">
            <a:spLocks noGrp="1"/>
          </p:cNvSpPr>
          <p:nvPr>
            <p:ph type="body" idx="1"/>
          </p:nvPr>
        </p:nvSpPr>
        <p:spPr>
          <a:xfrm>
            <a:off x="770400" y="915400"/>
            <a:ext cx="60030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dk1"/>
              </a:buClr>
              <a:buSzPts val="1400"/>
              <a:buFont typeface="Montserrat"/>
              <a:buChar char="●"/>
              <a:defRPr sz="1400">
                <a:solidFill>
                  <a:schemeClr val="dk1"/>
                </a:solidFill>
                <a:latin typeface="Montserrat"/>
                <a:ea typeface="Montserrat"/>
                <a:cs typeface="Montserrat"/>
                <a:sym typeface="Montserrat"/>
              </a:defRPr>
            </a:lvl1pPr>
            <a:lvl2pPr marL="914400" lvl="1" indent="-317500" rtl="0">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rtl="0">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rtl="0">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rtl="0">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rtl="0">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rtl="0">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rtl="0">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rtl="0">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
        <p:nvSpPr>
          <p:cNvPr id="3" name="CaixaDeTexto 2">
            <a:extLst>
              <a:ext uri="{FF2B5EF4-FFF2-40B4-BE49-F238E27FC236}">
                <a16:creationId xmlns:a16="http://schemas.microsoft.com/office/drawing/2014/main" id="{9FEA8723-CCD4-A5FE-774C-C0E27BB3C5FB}"/>
              </a:ext>
            </a:extLst>
          </p:cNvPr>
          <p:cNvSpPr txBox="1"/>
          <p:nvPr userDrawn="1">
            <p:extLst>
              <p:ext uri="{1162E1C5-73C7-4A58-AE30-91384D911F3F}">
                <p184:classification xmlns:p184="http://schemas.microsoft.com/office/powerpoint/2018/4/main" val="hdr"/>
              </p:ext>
            </p:extLst>
          </p:nvPr>
        </p:nvSpPr>
        <p:spPr>
          <a:xfrm>
            <a:off x="8564563" y="63500"/>
            <a:ext cx="544512" cy="121920"/>
          </a:xfrm>
          <a:prstGeom prst="rect">
            <a:avLst/>
          </a:prstGeom>
        </p:spPr>
        <p:txBody>
          <a:bodyPr horzOverflow="overflow" lIns="0" tIns="0" rIns="0" bIns="0">
            <a:spAutoFit/>
          </a:bodyPr>
          <a:lstStyle/>
          <a:p>
            <a:pPr algn="l"/>
            <a:r>
              <a:rPr lang="pt-BR" sz="800">
                <a:solidFill>
                  <a:srgbClr val="000000"/>
                </a:solidFill>
                <a:latin typeface="Arial" panose="020B0604020202020204" pitchFamily="34" charset="0"/>
                <a:cs typeface="Arial" panose="020B0604020202020204" pitchFamily="34" charset="0"/>
              </a:rPr>
              <a:t>[OFFICIAL]</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assistencia@social.mg.gov.b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planalto.gov.br/ccivil_03/_ato2011-2014/2014/lei/l13019.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in.gov.br/materia/-/asset_publisher/Kujrw0TZC2Mb/content/id/24634415/do1-2016-11-29-resolucao-n-21-de-24-de-novembro-de-2016-24634372" TargetMode="External"/><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esquisalegislativa.mg.gov.br/LegislacaoCompleta.aspx?cod=213513&amp;mar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www.almg.gov.br/legislacao-mineira/texto/DEC/47132/2017/?cons=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5"/>
          <p:cNvSpPr txBox="1">
            <a:spLocks noGrp="1"/>
          </p:cNvSpPr>
          <p:nvPr>
            <p:ph type="ctrTitle"/>
          </p:nvPr>
        </p:nvSpPr>
        <p:spPr>
          <a:xfrm>
            <a:off x="609599" y="744575"/>
            <a:ext cx="5382827" cy="2052600"/>
          </a:xfrm>
          <a:prstGeom prst="rect">
            <a:avLst/>
          </a:prstGeom>
        </p:spPr>
        <p:txBody>
          <a:bodyPr spcFirstLastPara="1" wrap="square" lIns="91425" tIns="91425" rIns="91425" bIns="91425" anchor="ctr" anchorCtr="0">
            <a:normAutofit/>
          </a:bodyPr>
          <a:lstStyle/>
          <a:p>
            <a:pPr lvl="0"/>
            <a:r>
              <a:rPr lang="pt-BR" dirty="0"/>
              <a:t>Emendas para OSC na política de assistência social </a:t>
            </a:r>
            <a:br>
              <a:rPr lang="pt-BR" dirty="0"/>
            </a:br>
            <a:r>
              <a:rPr lang="pt-BR" sz="2000" dirty="0">
                <a:solidFill>
                  <a:srgbClr val="C47000"/>
                </a:solidFill>
              </a:rPr>
              <a:t>Resolução Sedese nº 116/2024</a:t>
            </a:r>
            <a:endParaRPr sz="2000" dirty="0">
              <a:solidFill>
                <a:srgbClr val="C47000"/>
              </a:solidFill>
            </a:endParaRPr>
          </a:p>
        </p:txBody>
      </p:sp>
      <p:sp>
        <p:nvSpPr>
          <p:cNvPr id="30" name="Google Shape;30;p5"/>
          <p:cNvSpPr txBox="1">
            <a:spLocks noGrp="1"/>
          </p:cNvSpPr>
          <p:nvPr>
            <p:ph type="subTitle" idx="1"/>
          </p:nvPr>
        </p:nvSpPr>
        <p:spPr>
          <a:xfrm>
            <a:off x="609600" y="2834125"/>
            <a:ext cx="44280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t-BR" sz="1100" dirty="0">
                <a:solidFill>
                  <a:srgbClr val="3C5237"/>
                </a:solidFill>
              </a:rPr>
              <a:t>06 de fevereiro de 2024.</a:t>
            </a:r>
            <a:endParaRPr sz="1100" dirty="0">
              <a:solidFill>
                <a:srgbClr val="3C5237"/>
              </a:solidFill>
            </a:endParaRPr>
          </a:p>
        </p:txBody>
      </p:sp>
      <p:pic>
        <p:nvPicPr>
          <p:cNvPr id="1028" name="Picture 4" descr="https://lh7-rt.googleusercontent.com/slidesz/AGV_vUcbuwZQI3pF7sPT3sfiR6uUou7VTEWNF2oTwMWcq0UxnVEeJ1b_RK_4AudTHnkcP1ywdcZsr-dZcAc5x3pJW0ccmyaPmAJmhhq5vB1GVpDRtKvNFMWR-Woe2wsXWNny8jCNcW5uQDb6Z7dAz6kV6Ew_VtFg9LtFuR1pjAhMyUqTVg=s2048?key=Zjc36pHKP4hx5HlwFmYX4w"/>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60467" y1="16005" x2="60000" y2="16005"/>
                        <a14:foregroundMark x1="71776" y1="17593" x2="71776" y2="17593"/>
                        <a14:foregroundMark x1="40093" y1="16005" x2="39907" y2="19841"/>
                        <a14:foregroundMark x1="27477" y1="72354" x2="77196" y2="68122"/>
                        <a14:foregroundMark x1="26355" y1="57275" x2="81495" y2="80291"/>
                        <a14:foregroundMark x1="25234" y1="76190" x2="67664" y2="73280"/>
                        <a14:foregroundMark x1="22243" y1="63360" x2="78037" y2="65873"/>
                      </a14:backgroundRemoval>
                    </a14:imgEffect>
                  </a14:imgLayer>
                </a14:imgProps>
              </a:ext>
              <a:ext uri="{28A0092B-C50C-407E-A947-70E740481C1C}">
                <a14:useLocalDpi xmlns:a14="http://schemas.microsoft.com/office/drawing/2010/main" val="0"/>
              </a:ext>
            </a:extLst>
          </a:blip>
          <a:srcRect/>
          <a:stretch>
            <a:fillRect/>
          </a:stretch>
        </p:blipFill>
        <p:spPr bwMode="auto">
          <a:xfrm>
            <a:off x="5690586" y="1454561"/>
            <a:ext cx="3364636" cy="2377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
          <a:extLst>
            <a:ext uri="{FF2B5EF4-FFF2-40B4-BE49-F238E27FC236}">
              <a16:creationId xmlns:a16="http://schemas.microsoft.com/office/drawing/2014/main" id="{ED1C2922-70DB-D79F-B9B1-01243342A0F8}"/>
            </a:ext>
          </a:extLst>
        </p:cNvPr>
        <p:cNvGrpSpPr/>
        <p:nvPr/>
      </p:nvGrpSpPr>
      <p:grpSpPr>
        <a:xfrm>
          <a:off x="0" y="0"/>
          <a:ext cx="0" cy="0"/>
          <a:chOff x="0" y="0"/>
          <a:chExt cx="0" cy="0"/>
        </a:xfrm>
      </p:grpSpPr>
      <p:sp>
        <p:nvSpPr>
          <p:cNvPr id="36" name="Google Shape;36;p6">
            <a:extLst>
              <a:ext uri="{FF2B5EF4-FFF2-40B4-BE49-F238E27FC236}">
                <a16:creationId xmlns:a16="http://schemas.microsoft.com/office/drawing/2014/main" id="{E6D9CBC1-6727-A602-F13E-A356B2E2E396}"/>
              </a:ext>
            </a:extLst>
          </p:cNvPr>
          <p:cNvSpPr txBox="1">
            <a:spLocks noGrp="1"/>
          </p:cNvSpPr>
          <p:nvPr>
            <p:ph type="title"/>
          </p:nvPr>
        </p:nvSpPr>
        <p:spPr>
          <a:xfrm>
            <a:off x="752700" y="381025"/>
            <a:ext cx="8061900" cy="457200"/>
          </a:xfrm>
          <a:prstGeom prst="rect">
            <a:avLst/>
          </a:prstGeom>
        </p:spPr>
        <p:txBody>
          <a:bodyPr spcFirstLastPara="1" wrap="square" lIns="91425" tIns="91425" rIns="91425" bIns="91425" anchor="t" anchorCtr="0">
            <a:normAutofit/>
          </a:bodyPr>
          <a:lstStyle/>
          <a:p>
            <a:pPr lvl="0"/>
            <a:r>
              <a:rPr lang="pt-BR" b="1" dirty="0"/>
              <a:t>Resolução Sedese nº 116/2024</a:t>
            </a:r>
            <a:endParaRPr dirty="0"/>
          </a:p>
        </p:txBody>
      </p:sp>
      <p:sp>
        <p:nvSpPr>
          <p:cNvPr id="37" name="Google Shape;37;p6">
            <a:extLst>
              <a:ext uri="{FF2B5EF4-FFF2-40B4-BE49-F238E27FC236}">
                <a16:creationId xmlns:a16="http://schemas.microsoft.com/office/drawing/2014/main" id="{A64D9BFE-9CBB-4B51-EAFD-67733AAD57C4}"/>
              </a:ext>
            </a:extLst>
          </p:cNvPr>
          <p:cNvSpPr txBox="1">
            <a:spLocks noGrp="1"/>
          </p:cNvSpPr>
          <p:nvPr>
            <p:ph type="body" idx="1"/>
          </p:nvPr>
        </p:nvSpPr>
        <p:spPr>
          <a:xfrm>
            <a:off x="755747" y="754208"/>
            <a:ext cx="6763639" cy="956181"/>
          </a:xfrm>
          <a:prstGeom prst="rect">
            <a:avLst/>
          </a:prstGeom>
        </p:spPr>
        <p:txBody>
          <a:bodyPr spcFirstLastPara="1" wrap="square" lIns="91425" tIns="91425" rIns="91425" bIns="91425" anchor="t" anchorCtr="0">
            <a:noAutofit/>
          </a:bodyPr>
          <a:lstStyle/>
          <a:p>
            <a:pPr algn="just"/>
            <a:r>
              <a:rPr lang="pt-BR" dirty="0"/>
              <a:t>O art. 4º da Resolução traz </a:t>
            </a:r>
            <a:r>
              <a:rPr lang="pt-BR" b="1" dirty="0"/>
              <a:t>orientações sobre o preenchimento do plano de trabalho</a:t>
            </a:r>
            <a:r>
              <a:rPr lang="pt-BR" dirty="0"/>
              <a:t>. Cada inciso deste artigo corresponde a um campo do </a:t>
            </a:r>
            <a:r>
              <a:rPr lang="pt-BR" dirty="0" err="1"/>
              <a:t>Sigcon</a:t>
            </a:r>
            <a:r>
              <a:rPr lang="pt-BR" dirty="0"/>
              <a:t>/MG:</a:t>
            </a:r>
          </a:p>
          <a:p>
            <a:pPr algn="just">
              <a:lnSpc>
                <a:spcPct val="114999"/>
              </a:lnSpc>
            </a:pPr>
            <a:endParaRPr lang="pt-BR" dirty="0"/>
          </a:p>
        </p:txBody>
      </p:sp>
      <p:sp>
        <p:nvSpPr>
          <p:cNvPr id="2" name="Retângulo: Cantos Arredondados 1">
            <a:extLst>
              <a:ext uri="{FF2B5EF4-FFF2-40B4-BE49-F238E27FC236}">
                <a16:creationId xmlns:a16="http://schemas.microsoft.com/office/drawing/2014/main" id="{37FD54EE-EA4A-7BB0-5951-9D0587F4E702}"/>
              </a:ext>
            </a:extLst>
          </p:cNvPr>
          <p:cNvSpPr/>
          <p:nvPr/>
        </p:nvSpPr>
        <p:spPr>
          <a:xfrm>
            <a:off x="1144219" y="1664433"/>
            <a:ext cx="6497148" cy="2716457"/>
          </a:xfrm>
          <a:prstGeom prst="rect">
            <a:avLst/>
          </a:prstGeom>
          <a:solidFill>
            <a:srgbClr val="FFCC66">
              <a:alpha val="40000"/>
            </a:srgbClr>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pt-BR" sz="1150" b="1" kern="1200" dirty="0">
                <a:solidFill>
                  <a:srgbClr val="3C5237"/>
                </a:solidFill>
                <a:latin typeface="Calibri"/>
                <a:ea typeface="Calibri"/>
                <a:cs typeface="Calibri"/>
              </a:rPr>
              <a:t>Art. 4º</a:t>
            </a:r>
            <a:r>
              <a:rPr lang="pt-BR" sz="1150" kern="1200" dirty="0">
                <a:solidFill>
                  <a:srgbClr val="3C5237"/>
                </a:solidFill>
                <a:latin typeface="Calibri"/>
                <a:ea typeface="Calibri"/>
                <a:cs typeface="Calibri"/>
              </a:rPr>
              <a:t> - A proposta de </a:t>
            </a:r>
            <a:r>
              <a:rPr lang="pt-BR" sz="1150" b="1" kern="1200" dirty="0">
                <a:solidFill>
                  <a:srgbClr val="3C5237"/>
                </a:solidFill>
                <a:latin typeface="Calibri"/>
                <a:ea typeface="Calibri"/>
                <a:cs typeface="Calibri"/>
              </a:rPr>
              <a:t>plano de trabalho </a:t>
            </a:r>
            <a:r>
              <a:rPr lang="pt-BR" sz="1150" kern="1200" dirty="0">
                <a:solidFill>
                  <a:srgbClr val="3C5237"/>
                </a:solidFill>
                <a:latin typeface="Calibri"/>
                <a:ea typeface="Calibri"/>
                <a:cs typeface="Calibri"/>
              </a:rPr>
              <a:t>deverá ser preenchida pela organização da sociedade civil conforme as seguintes orientações:</a:t>
            </a:r>
            <a:endParaRPr lang="pt-BR" dirty="0"/>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I -</a:t>
            </a:r>
            <a:r>
              <a:rPr lang="pt-BR" sz="1150" kern="1200" dirty="0">
                <a:solidFill>
                  <a:srgbClr val="3C5237"/>
                </a:solidFill>
                <a:latin typeface="Calibri"/>
                <a:ea typeface="Calibri"/>
                <a:cs typeface="Calibri"/>
              </a:rPr>
              <a:t> identificar no campo </a:t>
            </a:r>
            <a:r>
              <a:rPr lang="pt-BR" sz="1150" b="1" kern="1200" dirty="0">
                <a:solidFill>
                  <a:srgbClr val="3C5237"/>
                </a:solidFill>
                <a:latin typeface="Calibri"/>
                <a:ea typeface="Calibri"/>
                <a:cs typeface="Calibri"/>
              </a:rPr>
              <a:t>“título do convênio/termo de fomento” </a:t>
            </a:r>
            <a:r>
              <a:rPr lang="pt-BR" sz="1150" kern="1200" dirty="0">
                <a:solidFill>
                  <a:srgbClr val="3C5237"/>
                </a:solidFill>
                <a:latin typeface="Calibri"/>
                <a:ea typeface="Calibri"/>
                <a:cs typeface="Calibri"/>
              </a:rPr>
              <a:t>o nome do serviço socioassistencial conforme a Tipificação Nacional dos Serviços Socioassistenciais, aprovada pela Resolução CNAS nº 109, de 11 de novembro de 2009;</a:t>
            </a:r>
            <a:endParaRPr lang="pt-BR" dirty="0">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II -</a:t>
            </a:r>
            <a:r>
              <a:rPr lang="pt-BR" sz="1150" kern="1200" dirty="0">
                <a:solidFill>
                  <a:srgbClr val="3C5237"/>
                </a:solidFill>
                <a:latin typeface="Calibri"/>
                <a:ea typeface="Calibri"/>
                <a:cs typeface="Calibri"/>
              </a:rPr>
              <a:t> identificar no campo </a:t>
            </a:r>
            <a:r>
              <a:rPr lang="pt-BR" sz="1150" b="1" kern="1200" dirty="0">
                <a:solidFill>
                  <a:srgbClr val="3C5237"/>
                </a:solidFill>
                <a:latin typeface="Calibri"/>
                <a:ea typeface="Calibri"/>
                <a:cs typeface="Calibri"/>
              </a:rPr>
              <a:t>“objeto da parceria/termo de fomento” </a:t>
            </a:r>
            <a:r>
              <a:rPr lang="pt-BR" sz="1150" kern="1200" dirty="0">
                <a:solidFill>
                  <a:srgbClr val="3C5237"/>
                </a:solidFill>
                <a:latin typeface="Calibri"/>
                <a:ea typeface="Calibri"/>
                <a:cs typeface="Calibri"/>
              </a:rPr>
              <a:t>o nome do serviço socioassistencial conforme a Tipificação Nacional dos Serviços Socioassistenciais, acompanhado de breve descrição do que se pretende executar com os recursos da parceria;</a:t>
            </a:r>
            <a:endParaRPr lang="pt-BR" dirty="0">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III - </a:t>
            </a:r>
            <a:r>
              <a:rPr lang="pt-BR" sz="1150" kern="1200" dirty="0">
                <a:solidFill>
                  <a:srgbClr val="3C5237"/>
                </a:solidFill>
                <a:latin typeface="Calibri"/>
                <a:ea typeface="Calibri"/>
                <a:cs typeface="Calibri"/>
              </a:rPr>
              <a:t>identificar no campo </a:t>
            </a:r>
            <a:r>
              <a:rPr lang="pt-BR" sz="1150" b="1" kern="1200" dirty="0">
                <a:solidFill>
                  <a:srgbClr val="3C5237"/>
                </a:solidFill>
                <a:latin typeface="Calibri"/>
                <a:ea typeface="Calibri"/>
                <a:cs typeface="Calibri"/>
              </a:rPr>
              <a:t>“finalidade do termo de fomento” </a:t>
            </a:r>
            <a:r>
              <a:rPr lang="pt-BR" sz="1150" kern="1200" dirty="0">
                <a:solidFill>
                  <a:srgbClr val="3C5237"/>
                </a:solidFill>
                <a:latin typeface="Calibri"/>
                <a:ea typeface="Calibri"/>
                <a:cs typeface="Calibri"/>
              </a:rPr>
              <a:t>os objetivos geral e específicos que contribuem para reduzir ou mitigar o problema social sobre o qual a organização da sociedade civil atuará e as finalidades do serviço tipificado que será executado a partir da proposta de plano de trabalho para a qual o recurso será utilizado;</a:t>
            </a:r>
            <a:endParaRPr lang="pt-BR">
              <a:cs typeface="Arial"/>
            </a:endParaRPr>
          </a:p>
        </p:txBody>
      </p:sp>
    </p:spTree>
    <p:extLst>
      <p:ext uri="{BB962C8B-B14F-4D97-AF65-F5344CB8AC3E}">
        <p14:creationId xmlns:p14="http://schemas.microsoft.com/office/powerpoint/2010/main" val="1007720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
          <a:extLst>
            <a:ext uri="{FF2B5EF4-FFF2-40B4-BE49-F238E27FC236}">
              <a16:creationId xmlns:a16="http://schemas.microsoft.com/office/drawing/2014/main" id="{8CAB08F4-BFA0-A8C3-6582-3AB668D541E3}"/>
            </a:ext>
          </a:extLst>
        </p:cNvPr>
        <p:cNvGrpSpPr/>
        <p:nvPr/>
      </p:nvGrpSpPr>
      <p:grpSpPr>
        <a:xfrm>
          <a:off x="0" y="0"/>
          <a:ext cx="0" cy="0"/>
          <a:chOff x="0" y="0"/>
          <a:chExt cx="0" cy="0"/>
        </a:xfrm>
      </p:grpSpPr>
      <p:sp>
        <p:nvSpPr>
          <p:cNvPr id="36" name="Google Shape;36;p6">
            <a:extLst>
              <a:ext uri="{FF2B5EF4-FFF2-40B4-BE49-F238E27FC236}">
                <a16:creationId xmlns:a16="http://schemas.microsoft.com/office/drawing/2014/main" id="{79DA5305-D412-F43E-7502-E8E0914B9E4E}"/>
              </a:ext>
            </a:extLst>
          </p:cNvPr>
          <p:cNvSpPr txBox="1">
            <a:spLocks noGrp="1"/>
          </p:cNvSpPr>
          <p:nvPr>
            <p:ph type="title"/>
          </p:nvPr>
        </p:nvSpPr>
        <p:spPr>
          <a:xfrm>
            <a:off x="752700" y="381025"/>
            <a:ext cx="8061900" cy="457200"/>
          </a:xfrm>
          <a:prstGeom prst="rect">
            <a:avLst/>
          </a:prstGeom>
        </p:spPr>
        <p:txBody>
          <a:bodyPr spcFirstLastPara="1" wrap="square" lIns="91425" tIns="91425" rIns="91425" bIns="91425" anchor="t" anchorCtr="0">
            <a:normAutofit/>
          </a:bodyPr>
          <a:lstStyle/>
          <a:p>
            <a:pPr lvl="0"/>
            <a:r>
              <a:rPr lang="pt-BR" b="1" dirty="0"/>
              <a:t>Resolução Sedese nº 116/2024</a:t>
            </a:r>
            <a:endParaRPr dirty="0"/>
          </a:p>
        </p:txBody>
      </p:sp>
      <p:sp>
        <p:nvSpPr>
          <p:cNvPr id="2" name="Retângulo: Cantos Arredondados 1">
            <a:extLst>
              <a:ext uri="{FF2B5EF4-FFF2-40B4-BE49-F238E27FC236}">
                <a16:creationId xmlns:a16="http://schemas.microsoft.com/office/drawing/2014/main" id="{C29C8166-01C5-22F3-BE2B-521B99A418E4}"/>
              </a:ext>
            </a:extLst>
          </p:cNvPr>
          <p:cNvSpPr/>
          <p:nvPr/>
        </p:nvSpPr>
        <p:spPr>
          <a:xfrm>
            <a:off x="1144219" y="997683"/>
            <a:ext cx="6497148" cy="2880762"/>
          </a:xfrm>
          <a:prstGeom prst="rect">
            <a:avLst/>
          </a:prstGeom>
          <a:solidFill>
            <a:srgbClr val="FFCC66">
              <a:alpha val="40000"/>
            </a:srgbClr>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pt-BR" sz="1150" b="1" kern="1200" dirty="0">
                <a:solidFill>
                  <a:srgbClr val="3C5237"/>
                </a:solidFill>
                <a:latin typeface="Calibri"/>
                <a:ea typeface="Calibri"/>
                <a:cs typeface="Calibri"/>
              </a:rPr>
              <a:t>IV - </a:t>
            </a:r>
            <a:r>
              <a:rPr lang="pt-BR" sz="1150" kern="1200" dirty="0">
                <a:solidFill>
                  <a:srgbClr val="3C5237"/>
                </a:solidFill>
                <a:latin typeface="Calibri"/>
                <a:ea typeface="Calibri"/>
                <a:cs typeface="Calibri"/>
              </a:rPr>
              <a:t>identificar no campo </a:t>
            </a:r>
            <a:r>
              <a:rPr lang="pt-BR" sz="1150" b="1" kern="1200" dirty="0">
                <a:solidFill>
                  <a:srgbClr val="3C5237"/>
                </a:solidFill>
                <a:latin typeface="Calibri"/>
                <a:ea typeface="Calibri"/>
                <a:cs typeface="Calibri"/>
              </a:rPr>
              <a:t>“Justificativa Fundamentada”</a:t>
            </a:r>
            <a:r>
              <a:rPr lang="pt-BR" sz="1150" kern="1200" dirty="0">
                <a:solidFill>
                  <a:srgbClr val="3C5237"/>
                </a:solidFill>
                <a:latin typeface="Calibri"/>
                <a:ea typeface="Calibri"/>
                <a:cs typeface="Calibri"/>
              </a:rPr>
              <a:t>:</a:t>
            </a:r>
            <a:endParaRPr lang="pt-BR" dirty="0">
              <a:solidFill>
                <a:srgbClr val="FFFFFF"/>
              </a:solidFill>
              <a:latin typeface="Arial"/>
              <a:ea typeface="Calibri"/>
              <a:cs typeface="Arial"/>
            </a:endParaRPr>
          </a:p>
          <a:p>
            <a:pPr algn="just"/>
            <a:br>
              <a:rPr lang="pt-BR" sz="1150" kern="1200" dirty="0">
                <a:solidFill>
                  <a:srgbClr val="3C5237"/>
                </a:solidFill>
                <a:latin typeface="Calibri"/>
                <a:ea typeface="Calibri"/>
                <a:cs typeface="Calibri"/>
              </a:rPr>
            </a:br>
            <a:r>
              <a:rPr lang="pt-BR" sz="1150" b="1" kern="1200" dirty="0">
                <a:solidFill>
                  <a:srgbClr val="3C5237"/>
                </a:solidFill>
                <a:latin typeface="Calibri"/>
                <a:ea typeface="Calibri"/>
                <a:cs typeface="Calibri"/>
              </a:rPr>
              <a:t>a)</a:t>
            </a:r>
            <a:r>
              <a:rPr lang="pt-BR" sz="1150" kern="1200" dirty="0">
                <a:solidFill>
                  <a:srgbClr val="3C5237"/>
                </a:solidFill>
                <a:latin typeface="Calibri"/>
                <a:ea typeface="Calibri"/>
                <a:cs typeface="Calibri"/>
              </a:rPr>
              <a:t> se o </a:t>
            </a:r>
            <a:r>
              <a:rPr lang="pt-BR" sz="1150" b="1" kern="1200" dirty="0">
                <a:solidFill>
                  <a:srgbClr val="3C5237"/>
                </a:solidFill>
                <a:latin typeface="Calibri"/>
                <a:ea typeface="Calibri"/>
                <a:cs typeface="Calibri"/>
              </a:rPr>
              <a:t>público atendido</a:t>
            </a:r>
            <a:r>
              <a:rPr lang="pt-BR" sz="1150" kern="1200" dirty="0">
                <a:solidFill>
                  <a:srgbClr val="3C5237"/>
                </a:solidFill>
                <a:latin typeface="Calibri"/>
                <a:ea typeface="Calibri"/>
                <a:cs typeface="Calibri"/>
              </a:rPr>
              <a:t> pela parceria compreende pessoas que sofrem ou sofreram algum tipo de violação de direitos, qual a violação eventualmente sofrida, e se possuem vínculos familiares e comunitários;</a:t>
            </a:r>
            <a:endParaRPr lang="pt-BR" dirty="0">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b)</a:t>
            </a:r>
            <a:r>
              <a:rPr lang="pt-BR" sz="1150" kern="1200" dirty="0">
                <a:solidFill>
                  <a:srgbClr val="3C5237"/>
                </a:solidFill>
                <a:latin typeface="Calibri"/>
                <a:ea typeface="Calibri"/>
                <a:cs typeface="Calibri"/>
              </a:rPr>
              <a:t> os </a:t>
            </a:r>
            <a:r>
              <a:rPr lang="pt-BR" sz="1150" b="1" kern="1200" dirty="0">
                <a:solidFill>
                  <a:srgbClr val="3C5237"/>
                </a:solidFill>
                <a:latin typeface="Calibri"/>
                <a:ea typeface="Calibri"/>
                <a:cs typeface="Calibri"/>
              </a:rPr>
              <a:t>profissionais que compõem a equipe técnica</a:t>
            </a:r>
            <a:r>
              <a:rPr lang="pt-BR" sz="1150" kern="1200" dirty="0">
                <a:solidFill>
                  <a:srgbClr val="3C5237"/>
                </a:solidFill>
                <a:latin typeface="Calibri"/>
                <a:ea typeface="Calibri"/>
                <a:cs typeface="Calibri"/>
              </a:rPr>
              <a:t>, a formação destes profissionais, a comprovação do vínculo que possuem com a organização da sociedade civil e a atividade desenvolvida por eles;</a:t>
            </a:r>
            <a:br>
              <a:rPr lang="pt-BR" sz="1150" kern="1200" dirty="0">
                <a:latin typeface="Calibri"/>
                <a:ea typeface="Calibri"/>
                <a:cs typeface="Calibri"/>
              </a:rPr>
            </a:br>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c)</a:t>
            </a:r>
            <a:r>
              <a:rPr lang="pt-BR" sz="1150" kern="1200" dirty="0">
                <a:solidFill>
                  <a:srgbClr val="3C5237"/>
                </a:solidFill>
                <a:latin typeface="Calibri"/>
                <a:ea typeface="Calibri"/>
                <a:cs typeface="Calibri"/>
              </a:rPr>
              <a:t> o </a:t>
            </a:r>
            <a:r>
              <a:rPr lang="pt-BR" sz="1150" b="1" kern="1200" dirty="0">
                <a:solidFill>
                  <a:srgbClr val="3C5237"/>
                </a:solidFill>
                <a:latin typeface="Calibri"/>
                <a:ea typeface="Calibri"/>
                <a:cs typeface="Calibri"/>
              </a:rPr>
              <a:t>território de abrangência </a:t>
            </a:r>
            <a:r>
              <a:rPr lang="pt-BR" sz="1150" kern="1200" dirty="0">
                <a:solidFill>
                  <a:srgbClr val="3C5237"/>
                </a:solidFill>
                <a:latin typeface="Calibri"/>
                <a:ea typeface="Calibri"/>
                <a:cs typeface="Calibri"/>
              </a:rPr>
              <a:t>do projeto;</a:t>
            </a:r>
            <a:endParaRPr lang="pt-BR" dirty="0">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d)</a:t>
            </a:r>
            <a:r>
              <a:rPr lang="pt-BR" sz="1150" kern="1200" dirty="0">
                <a:solidFill>
                  <a:srgbClr val="3C5237"/>
                </a:solidFill>
                <a:latin typeface="Calibri"/>
                <a:ea typeface="Calibri"/>
                <a:cs typeface="Calibri"/>
              </a:rPr>
              <a:t> a </a:t>
            </a:r>
            <a:r>
              <a:rPr lang="pt-BR" sz="1150" b="1" kern="1200" dirty="0">
                <a:solidFill>
                  <a:srgbClr val="3C5237"/>
                </a:solidFill>
                <a:latin typeface="Calibri"/>
                <a:ea typeface="Calibri"/>
                <a:cs typeface="Calibri"/>
              </a:rPr>
              <a:t>metodologia de execução e os resultados</a:t>
            </a:r>
            <a:r>
              <a:rPr lang="pt-BR" sz="1150" kern="1200" dirty="0">
                <a:solidFill>
                  <a:srgbClr val="3C5237"/>
                </a:solidFill>
                <a:latin typeface="Calibri"/>
                <a:ea typeface="Calibri"/>
                <a:cs typeface="Calibri"/>
              </a:rPr>
              <a:t> esperados; e</a:t>
            </a:r>
            <a:endParaRPr lang="pt-BR" dirty="0">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e)</a:t>
            </a:r>
            <a:r>
              <a:rPr lang="pt-BR" sz="1150" kern="1200" dirty="0">
                <a:solidFill>
                  <a:srgbClr val="3C5237"/>
                </a:solidFill>
                <a:latin typeface="Calibri"/>
                <a:ea typeface="Calibri"/>
                <a:cs typeface="Calibri"/>
              </a:rPr>
              <a:t> a existência de</a:t>
            </a:r>
            <a:r>
              <a:rPr lang="pt-BR" sz="1150" b="1" kern="1200" dirty="0">
                <a:solidFill>
                  <a:srgbClr val="3C5237"/>
                </a:solidFill>
                <a:latin typeface="Calibri"/>
                <a:ea typeface="Calibri"/>
                <a:cs typeface="Calibri"/>
              </a:rPr>
              <a:t> interlocução do projeto com as unidades públicas </a:t>
            </a:r>
            <a:r>
              <a:rPr lang="pt-BR" sz="1150" kern="1200" dirty="0">
                <a:solidFill>
                  <a:srgbClr val="3C5237"/>
                </a:solidFill>
                <a:latin typeface="Calibri"/>
                <a:ea typeface="Calibri"/>
                <a:cs typeface="Calibri"/>
              </a:rPr>
              <a:t>municipais de assistência social - </a:t>
            </a:r>
            <a:r>
              <a:rPr lang="pt-BR" sz="1150" kern="1200" dirty="0" err="1">
                <a:solidFill>
                  <a:srgbClr val="3C5237"/>
                </a:solidFill>
                <a:latin typeface="Calibri"/>
                <a:ea typeface="Calibri"/>
                <a:cs typeface="Calibri"/>
              </a:rPr>
              <a:t>Cras</a:t>
            </a:r>
            <a:r>
              <a:rPr lang="pt-BR" sz="1150" kern="1200" dirty="0">
                <a:solidFill>
                  <a:srgbClr val="3C5237"/>
                </a:solidFill>
                <a:latin typeface="Calibri"/>
                <a:ea typeface="Calibri"/>
                <a:cs typeface="Calibri"/>
              </a:rPr>
              <a:t> ou </a:t>
            </a:r>
            <a:r>
              <a:rPr lang="pt-BR" sz="1150" kern="1200" dirty="0" err="1">
                <a:solidFill>
                  <a:srgbClr val="3C5237"/>
                </a:solidFill>
                <a:latin typeface="Calibri"/>
                <a:ea typeface="Calibri"/>
                <a:cs typeface="Calibri"/>
              </a:rPr>
              <a:t>Creas</a:t>
            </a:r>
            <a:r>
              <a:rPr lang="pt-BR" sz="1150" kern="1200" dirty="0">
                <a:solidFill>
                  <a:srgbClr val="3C5237"/>
                </a:solidFill>
                <a:latin typeface="Calibri"/>
                <a:ea typeface="Calibri"/>
                <a:cs typeface="Calibri"/>
              </a:rPr>
              <a:t> - e a forma como ela ocorre.</a:t>
            </a:r>
            <a:endParaRPr lang="pt-BR">
              <a:cs typeface="Arial"/>
            </a:endParaRPr>
          </a:p>
        </p:txBody>
      </p:sp>
      <p:pic>
        <p:nvPicPr>
          <p:cNvPr id="6" name="Imagem 5" descr="Logotipo&#10;&#10;O conteúdo gerado por IA pode estar incorreto.">
            <a:extLst>
              <a:ext uri="{FF2B5EF4-FFF2-40B4-BE49-F238E27FC236}">
                <a16:creationId xmlns:a16="http://schemas.microsoft.com/office/drawing/2014/main" id="{92A23B25-FD3A-3FFA-588B-AEFEBB63C5B6}"/>
              </a:ext>
            </a:extLst>
          </p:cNvPr>
          <p:cNvPicPr>
            <a:picLocks noChangeAspect="1"/>
          </p:cNvPicPr>
          <p:nvPr/>
        </p:nvPicPr>
        <p:blipFill>
          <a:blip r:embed="rId3"/>
          <a:stretch>
            <a:fillRect/>
          </a:stretch>
        </p:blipFill>
        <p:spPr>
          <a:xfrm>
            <a:off x="3390228" y="4034449"/>
            <a:ext cx="2152650" cy="454025"/>
          </a:xfrm>
          <a:prstGeom prst="rect">
            <a:avLst/>
          </a:prstGeom>
        </p:spPr>
      </p:pic>
    </p:spTree>
    <p:extLst>
      <p:ext uri="{BB962C8B-B14F-4D97-AF65-F5344CB8AC3E}">
        <p14:creationId xmlns:p14="http://schemas.microsoft.com/office/powerpoint/2010/main" val="163933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
          <a:extLst>
            <a:ext uri="{FF2B5EF4-FFF2-40B4-BE49-F238E27FC236}">
              <a16:creationId xmlns:a16="http://schemas.microsoft.com/office/drawing/2014/main" id="{A566ACC6-8198-5C6D-F6BD-F888E51B6EDB}"/>
            </a:ext>
          </a:extLst>
        </p:cNvPr>
        <p:cNvGrpSpPr/>
        <p:nvPr/>
      </p:nvGrpSpPr>
      <p:grpSpPr>
        <a:xfrm>
          <a:off x="0" y="0"/>
          <a:ext cx="0" cy="0"/>
          <a:chOff x="0" y="0"/>
          <a:chExt cx="0" cy="0"/>
        </a:xfrm>
      </p:grpSpPr>
      <p:sp>
        <p:nvSpPr>
          <p:cNvPr id="36" name="Google Shape;36;p6">
            <a:extLst>
              <a:ext uri="{FF2B5EF4-FFF2-40B4-BE49-F238E27FC236}">
                <a16:creationId xmlns:a16="http://schemas.microsoft.com/office/drawing/2014/main" id="{756A315E-06E6-93B7-7FAE-019B04283BA1}"/>
              </a:ext>
            </a:extLst>
          </p:cNvPr>
          <p:cNvSpPr txBox="1">
            <a:spLocks noGrp="1"/>
          </p:cNvSpPr>
          <p:nvPr>
            <p:ph type="title"/>
          </p:nvPr>
        </p:nvSpPr>
        <p:spPr>
          <a:xfrm>
            <a:off x="752700" y="381025"/>
            <a:ext cx="8061900" cy="457200"/>
          </a:xfrm>
          <a:prstGeom prst="rect">
            <a:avLst/>
          </a:prstGeom>
        </p:spPr>
        <p:txBody>
          <a:bodyPr spcFirstLastPara="1" wrap="square" lIns="91425" tIns="91425" rIns="91425" bIns="91425" anchor="t" anchorCtr="0">
            <a:normAutofit/>
          </a:bodyPr>
          <a:lstStyle/>
          <a:p>
            <a:pPr lvl="0"/>
            <a:r>
              <a:rPr lang="pt-BR" b="1" dirty="0"/>
              <a:t>Resolução Sedese nº 116/2024</a:t>
            </a:r>
            <a:endParaRPr dirty="0"/>
          </a:p>
        </p:txBody>
      </p:sp>
      <p:sp>
        <p:nvSpPr>
          <p:cNvPr id="37" name="Google Shape;37;p6">
            <a:extLst>
              <a:ext uri="{FF2B5EF4-FFF2-40B4-BE49-F238E27FC236}">
                <a16:creationId xmlns:a16="http://schemas.microsoft.com/office/drawing/2014/main" id="{09CF417D-54C1-B29F-BFFC-463EF3863D9D}"/>
              </a:ext>
            </a:extLst>
          </p:cNvPr>
          <p:cNvSpPr txBox="1">
            <a:spLocks noGrp="1"/>
          </p:cNvSpPr>
          <p:nvPr>
            <p:ph type="body" idx="1"/>
          </p:nvPr>
        </p:nvSpPr>
        <p:spPr>
          <a:xfrm>
            <a:off x="755747" y="754208"/>
            <a:ext cx="6763639" cy="956181"/>
          </a:xfrm>
          <a:prstGeom prst="rect">
            <a:avLst/>
          </a:prstGeom>
        </p:spPr>
        <p:txBody>
          <a:bodyPr spcFirstLastPara="1" wrap="square" lIns="91425" tIns="91425" rIns="91425" bIns="91425" anchor="t" anchorCtr="0">
            <a:noAutofit/>
          </a:bodyPr>
          <a:lstStyle/>
          <a:p>
            <a:pPr algn="just"/>
            <a:r>
              <a:rPr lang="pt-BR" dirty="0"/>
              <a:t>O art. 5º da Resolução estabelece o que são </a:t>
            </a:r>
            <a:r>
              <a:rPr lang="pt-BR" b="1" dirty="0"/>
              <a:t>provisões da Assistência Social </a:t>
            </a:r>
            <a:r>
              <a:rPr lang="pt-BR" dirty="0"/>
              <a:t>ou serviços socioassistenciais continuados e tipificados no Suas.</a:t>
            </a:r>
          </a:p>
          <a:p>
            <a:pPr algn="just">
              <a:lnSpc>
                <a:spcPct val="114999"/>
              </a:lnSpc>
            </a:pPr>
            <a:endParaRPr lang="pt-BR" dirty="0"/>
          </a:p>
          <a:p>
            <a:pPr algn="just">
              <a:lnSpc>
                <a:spcPct val="114999"/>
              </a:lnSpc>
            </a:pPr>
            <a:endParaRPr lang="pt-BR" dirty="0"/>
          </a:p>
        </p:txBody>
      </p:sp>
      <p:sp>
        <p:nvSpPr>
          <p:cNvPr id="2" name="Retângulo: Cantos Arredondados 1">
            <a:extLst>
              <a:ext uri="{FF2B5EF4-FFF2-40B4-BE49-F238E27FC236}">
                <a16:creationId xmlns:a16="http://schemas.microsoft.com/office/drawing/2014/main" id="{1312415B-E56D-A3BC-56F3-7A6A23183BE1}"/>
              </a:ext>
            </a:extLst>
          </p:cNvPr>
          <p:cNvSpPr/>
          <p:nvPr/>
        </p:nvSpPr>
        <p:spPr>
          <a:xfrm>
            <a:off x="1144219" y="1613144"/>
            <a:ext cx="6497148" cy="2899630"/>
          </a:xfrm>
          <a:prstGeom prst="rect">
            <a:avLst/>
          </a:prstGeom>
          <a:solidFill>
            <a:srgbClr val="FFCC66">
              <a:alpha val="40000"/>
            </a:srgbClr>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pt-BR" sz="1200" b="1" kern="1200" dirty="0">
                <a:solidFill>
                  <a:srgbClr val="3C5237"/>
                </a:solidFill>
                <a:latin typeface="Calibri"/>
                <a:ea typeface="Calibri"/>
                <a:cs typeface="Calibri"/>
              </a:rPr>
              <a:t>Art. 5º - </a:t>
            </a:r>
            <a:r>
              <a:rPr lang="pt-BR" sz="1150" b="1" kern="1200" dirty="0">
                <a:solidFill>
                  <a:srgbClr val="3C5237"/>
                </a:solidFill>
                <a:latin typeface="Calibri"/>
                <a:ea typeface="Calibri"/>
                <a:cs typeface="Calibri"/>
              </a:rPr>
              <a:t>São provisões</a:t>
            </a:r>
            <a:r>
              <a:rPr lang="pt-BR" sz="1150" kern="1200" dirty="0">
                <a:solidFill>
                  <a:srgbClr val="3C5237"/>
                </a:solidFill>
                <a:latin typeface="Calibri"/>
                <a:ea typeface="Calibri"/>
                <a:cs typeface="Calibri"/>
              </a:rPr>
              <a:t> dos serviços socioassistenciais que podem ser adquiridos e/ou contratados com recursos das emendas estaduais:</a:t>
            </a:r>
            <a:endParaRPr lang="pt-BR">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I - </a:t>
            </a:r>
            <a:r>
              <a:rPr lang="pt-BR" sz="1150" kern="1200" dirty="0">
                <a:solidFill>
                  <a:srgbClr val="3C5237"/>
                </a:solidFill>
                <a:latin typeface="Calibri"/>
                <a:ea typeface="Calibri"/>
                <a:cs typeface="Calibri"/>
              </a:rPr>
              <a:t>materiais permanentes, inclusive veículos, necessários ao desenvolvimento do serviço;</a:t>
            </a:r>
            <a:endParaRPr lang="pt-BR" dirty="0">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II - </a:t>
            </a:r>
            <a:r>
              <a:rPr lang="pt-BR" sz="1150" kern="1200" dirty="0">
                <a:solidFill>
                  <a:srgbClr val="3C5237"/>
                </a:solidFill>
                <a:latin typeface="Calibri"/>
                <a:ea typeface="Calibri"/>
                <a:cs typeface="Calibri"/>
              </a:rPr>
              <a:t>materiais de consumo, inclusive gêneros alimentícios e materiais de limpeza e higiene, necessários ao desenvolvimento do serviço;</a:t>
            </a:r>
            <a:endParaRPr lang="pt-BR" dirty="0">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III -</a:t>
            </a:r>
            <a:r>
              <a:rPr lang="pt-BR" sz="1150" kern="1200" dirty="0">
                <a:solidFill>
                  <a:srgbClr val="3C5237"/>
                </a:solidFill>
                <a:latin typeface="Calibri"/>
                <a:ea typeface="Calibri"/>
                <a:cs typeface="Calibri"/>
              </a:rPr>
              <a:t> materiais socioeducativos, pedagógicos, culturais e esportivos;</a:t>
            </a:r>
            <a:endParaRPr lang="pt-BR" dirty="0">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IV - </a:t>
            </a:r>
            <a:r>
              <a:rPr lang="pt-BR" sz="1150" kern="1200" dirty="0">
                <a:solidFill>
                  <a:srgbClr val="3C5237"/>
                </a:solidFill>
                <a:latin typeface="Calibri"/>
                <a:ea typeface="Calibri"/>
                <a:cs typeface="Calibri"/>
              </a:rPr>
              <a:t>execução de reforma ou obra para manutenção e/ou ampliação da oferta do SUAS, desde que demonstrado o alinhamento da obra/reforma a uma das políticas públicas abrangidas pela </a:t>
            </a:r>
            <a:r>
              <a:rPr lang="pt-BR" sz="1150" kern="1200" dirty="0" err="1">
                <a:solidFill>
                  <a:srgbClr val="3C5237"/>
                </a:solidFill>
                <a:latin typeface="Calibri"/>
                <a:ea typeface="Calibri"/>
                <a:cs typeface="Calibri"/>
              </a:rPr>
              <a:t>Sedese</a:t>
            </a:r>
            <a:r>
              <a:rPr lang="pt-BR" sz="1150" kern="1200" dirty="0">
                <a:solidFill>
                  <a:srgbClr val="3C5237"/>
                </a:solidFill>
                <a:latin typeface="Calibri"/>
                <a:ea typeface="Calibri"/>
                <a:cs typeface="Calibri"/>
              </a:rPr>
              <a:t>;</a:t>
            </a:r>
            <a:endParaRPr lang="pt-BR" dirty="0">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V -</a:t>
            </a:r>
            <a:r>
              <a:rPr lang="pt-BR" sz="1150" kern="1200" dirty="0">
                <a:solidFill>
                  <a:srgbClr val="3C5237"/>
                </a:solidFill>
                <a:latin typeface="Calibri"/>
                <a:ea typeface="Calibri"/>
                <a:cs typeface="Calibri"/>
              </a:rPr>
              <a:t> recursos humanos que estejam envolvidos com a execução do objeto do plano de trabalho, de acordo com a Resolução CNAS nº 269, de 13 de dezembro de 2006 - NOB-RH/Suas e, no caso de acolhimento para pessoas idosas, também de acordo com a vigilância sanitária.</a:t>
            </a:r>
            <a:endParaRPr lang="pt-BR">
              <a:cs typeface="Arial"/>
            </a:endParaRPr>
          </a:p>
        </p:txBody>
      </p:sp>
    </p:spTree>
    <p:extLst>
      <p:ext uri="{BB962C8B-B14F-4D97-AF65-F5344CB8AC3E}">
        <p14:creationId xmlns:p14="http://schemas.microsoft.com/office/powerpoint/2010/main" val="1083717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
          <a:extLst>
            <a:ext uri="{FF2B5EF4-FFF2-40B4-BE49-F238E27FC236}">
              <a16:creationId xmlns:a16="http://schemas.microsoft.com/office/drawing/2014/main" id="{5F75CE21-B400-1659-8590-FE627B5AF49F}"/>
            </a:ext>
          </a:extLst>
        </p:cNvPr>
        <p:cNvGrpSpPr/>
        <p:nvPr/>
      </p:nvGrpSpPr>
      <p:grpSpPr>
        <a:xfrm>
          <a:off x="0" y="0"/>
          <a:ext cx="0" cy="0"/>
          <a:chOff x="0" y="0"/>
          <a:chExt cx="0" cy="0"/>
        </a:xfrm>
      </p:grpSpPr>
      <p:sp>
        <p:nvSpPr>
          <p:cNvPr id="36" name="Google Shape;36;p6">
            <a:extLst>
              <a:ext uri="{FF2B5EF4-FFF2-40B4-BE49-F238E27FC236}">
                <a16:creationId xmlns:a16="http://schemas.microsoft.com/office/drawing/2014/main" id="{AF2B6F99-1156-ABF7-0FC4-54A2024209D7}"/>
              </a:ext>
            </a:extLst>
          </p:cNvPr>
          <p:cNvSpPr txBox="1">
            <a:spLocks noGrp="1"/>
          </p:cNvSpPr>
          <p:nvPr>
            <p:ph type="title"/>
          </p:nvPr>
        </p:nvSpPr>
        <p:spPr>
          <a:xfrm>
            <a:off x="752700" y="381025"/>
            <a:ext cx="8061900" cy="457200"/>
          </a:xfrm>
          <a:prstGeom prst="rect">
            <a:avLst/>
          </a:prstGeom>
        </p:spPr>
        <p:txBody>
          <a:bodyPr spcFirstLastPara="1" wrap="square" lIns="91425" tIns="91425" rIns="91425" bIns="91425" anchor="t" anchorCtr="0">
            <a:normAutofit/>
          </a:bodyPr>
          <a:lstStyle/>
          <a:p>
            <a:pPr lvl="0"/>
            <a:r>
              <a:rPr lang="pt-BR" b="1" dirty="0"/>
              <a:t>Resolução Sedese nº 116/2024</a:t>
            </a:r>
            <a:endParaRPr dirty="0"/>
          </a:p>
        </p:txBody>
      </p:sp>
      <p:sp>
        <p:nvSpPr>
          <p:cNvPr id="37" name="Google Shape;37;p6">
            <a:extLst>
              <a:ext uri="{FF2B5EF4-FFF2-40B4-BE49-F238E27FC236}">
                <a16:creationId xmlns:a16="http://schemas.microsoft.com/office/drawing/2014/main" id="{EF101E9A-8491-7E19-CC19-327CFC87C99E}"/>
              </a:ext>
            </a:extLst>
          </p:cNvPr>
          <p:cNvSpPr txBox="1">
            <a:spLocks noGrp="1"/>
          </p:cNvSpPr>
          <p:nvPr>
            <p:ph type="body" idx="1"/>
          </p:nvPr>
        </p:nvSpPr>
        <p:spPr>
          <a:xfrm>
            <a:off x="755747" y="754208"/>
            <a:ext cx="6763639" cy="956181"/>
          </a:xfrm>
          <a:prstGeom prst="rect">
            <a:avLst/>
          </a:prstGeom>
        </p:spPr>
        <p:txBody>
          <a:bodyPr spcFirstLastPara="1" wrap="square" lIns="91425" tIns="91425" rIns="91425" bIns="91425" anchor="t" anchorCtr="0">
            <a:noAutofit/>
          </a:bodyPr>
          <a:lstStyle/>
          <a:p>
            <a:pPr algn="just"/>
            <a:r>
              <a:rPr lang="pt-BR" dirty="0"/>
              <a:t>A partir das dúvidas mais frequentes, o art. 6º indica algumas provisões não relacionadas a Assistência Social ou aos serviços socioassistenciais continuados e tipificados no Suas.</a:t>
            </a:r>
          </a:p>
          <a:p>
            <a:pPr algn="just">
              <a:lnSpc>
                <a:spcPct val="114999"/>
              </a:lnSpc>
            </a:pPr>
            <a:endParaRPr lang="pt-BR" dirty="0"/>
          </a:p>
          <a:p>
            <a:pPr algn="just">
              <a:lnSpc>
                <a:spcPct val="114999"/>
              </a:lnSpc>
            </a:pPr>
            <a:endParaRPr lang="pt-BR" dirty="0"/>
          </a:p>
        </p:txBody>
      </p:sp>
      <p:sp>
        <p:nvSpPr>
          <p:cNvPr id="2" name="Retângulo: Cantos Arredondados 1">
            <a:extLst>
              <a:ext uri="{FF2B5EF4-FFF2-40B4-BE49-F238E27FC236}">
                <a16:creationId xmlns:a16="http://schemas.microsoft.com/office/drawing/2014/main" id="{7068A27B-CDFE-ED17-DF98-79FCE02A3C28}"/>
              </a:ext>
            </a:extLst>
          </p:cNvPr>
          <p:cNvSpPr/>
          <p:nvPr/>
        </p:nvSpPr>
        <p:spPr>
          <a:xfrm>
            <a:off x="1144219" y="1613144"/>
            <a:ext cx="6497148" cy="2717068"/>
          </a:xfrm>
          <a:prstGeom prst="rect">
            <a:avLst/>
          </a:prstGeom>
          <a:solidFill>
            <a:srgbClr val="FFCC66">
              <a:alpha val="40000"/>
            </a:srgbClr>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pt-BR" sz="1200" b="1" kern="1200" dirty="0">
                <a:solidFill>
                  <a:srgbClr val="3C5237"/>
                </a:solidFill>
                <a:latin typeface="Calibri"/>
                <a:ea typeface="Calibri"/>
                <a:cs typeface="Calibri"/>
              </a:rPr>
              <a:t>Art. 6º - </a:t>
            </a:r>
            <a:r>
              <a:rPr lang="pt-BR" sz="1150" b="1" kern="1200" dirty="0">
                <a:solidFill>
                  <a:srgbClr val="3C5237"/>
                </a:solidFill>
                <a:latin typeface="Calibri"/>
                <a:ea typeface="Calibri"/>
                <a:cs typeface="Calibri"/>
              </a:rPr>
              <a:t>Não são consideradas provisões da Assistência Social </a:t>
            </a:r>
            <a:r>
              <a:rPr lang="pt-BR" sz="1150" kern="1200" dirty="0">
                <a:solidFill>
                  <a:srgbClr val="3C5237"/>
                </a:solidFill>
                <a:latin typeface="Calibri"/>
                <a:ea typeface="Calibri"/>
                <a:cs typeface="Calibri"/>
              </a:rPr>
              <a:t>ou serviços socioassistenciais continuados e tipificados no Suas:</a:t>
            </a:r>
            <a:endParaRPr lang="pt-BR" dirty="0">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I - </a:t>
            </a:r>
            <a:r>
              <a:rPr lang="pt-BR" sz="1150" kern="1200" dirty="0">
                <a:solidFill>
                  <a:srgbClr val="3C5237"/>
                </a:solidFill>
                <a:latin typeface="Calibri"/>
                <a:ea typeface="Calibri"/>
                <a:cs typeface="Calibri"/>
              </a:rPr>
              <a:t>a aquisição de </a:t>
            </a:r>
            <a:r>
              <a:rPr lang="pt-BR" sz="1150" b="1" kern="1200" dirty="0">
                <a:solidFill>
                  <a:srgbClr val="3C5237"/>
                </a:solidFill>
                <a:latin typeface="Calibri"/>
                <a:ea typeface="Calibri"/>
                <a:cs typeface="Calibri"/>
              </a:rPr>
              <a:t>materiais diversos para doação</a:t>
            </a:r>
            <a:r>
              <a:rPr lang="pt-BR" sz="1150" kern="1200" dirty="0">
                <a:solidFill>
                  <a:srgbClr val="3C5237"/>
                </a:solidFill>
                <a:latin typeface="Calibri"/>
                <a:ea typeface="Calibri"/>
                <a:cs typeface="Calibri"/>
              </a:rPr>
              <a:t>, inclusive gêneros alimentícios e cestas básicas;</a:t>
            </a:r>
            <a:endParaRPr lang="pt-BR" dirty="0">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II - </a:t>
            </a:r>
            <a:r>
              <a:rPr lang="pt-BR" sz="1150" kern="1200" dirty="0">
                <a:solidFill>
                  <a:srgbClr val="3C5237"/>
                </a:solidFill>
                <a:latin typeface="Calibri"/>
                <a:ea typeface="Calibri"/>
                <a:cs typeface="Calibri"/>
              </a:rPr>
              <a:t>a aquisição de bens e a contratação de serviços e/ou profissionais para</a:t>
            </a:r>
            <a:r>
              <a:rPr lang="pt-BR" sz="1150" b="1" kern="1200" dirty="0">
                <a:solidFill>
                  <a:srgbClr val="3C5237"/>
                </a:solidFill>
                <a:latin typeface="Calibri"/>
                <a:ea typeface="Calibri"/>
                <a:cs typeface="Calibri"/>
              </a:rPr>
              <a:t> tratamento de saúde</a:t>
            </a:r>
            <a:r>
              <a:rPr lang="pt-BR" sz="1150" kern="1200" dirty="0">
                <a:solidFill>
                  <a:srgbClr val="3C5237"/>
                </a:solidFill>
                <a:latin typeface="Calibri"/>
                <a:ea typeface="Calibri"/>
                <a:cs typeface="Calibri"/>
              </a:rPr>
              <a:t>;</a:t>
            </a:r>
            <a:endParaRPr lang="pt-BR" dirty="0">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III - </a:t>
            </a:r>
            <a:r>
              <a:rPr lang="pt-BR" sz="1150" kern="1200" dirty="0">
                <a:solidFill>
                  <a:srgbClr val="3C5237"/>
                </a:solidFill>
                <a:latin typeface="Calibri"/>
                <a:ea typeface="Calibri"/>
                <a:cs typeface="Calibri"/>
              </a:rPr>
              <a:t>a contratação de serviços e ou </a:t>
            </a:r>
            <a:r>
              <a:rPr lang="pt-BR" sz="1150" b="1" kern="1200" dirty="0">
                <a:solidFill>
                  <a:srgbClr val="3C5237"/>
                </a:solidFill>
                <a:latin typeface="Calibri"/>
                <a:ea typeface="Calibri"/>
                <a:cs typeface="Calibri"/>
              </a:rPr>
              <a:t>profissionais </a:t>
            </a:r>
            <a:r>
              <a:rPr lang="pt-BR" sz="1150" kern="1200" dirty="0">
                <a:solidFill>
                  <a:srgbClr val="3C5237"/>
                </a:solidFill>
                <a:latin typeface="Calibri"/>
                <a:ea typeface="Calibri"/>
                <a:cs typeface="Calibri"/>
              </a:rPr>
              <a:t>voltados exclusivamente </a:t>
            </a:r>
            <a:r>
              <a:rPr lang="pt-BR" sz="1150" b="1" kern="1200" dirty="0">
                <a:solidFill>
                  <a:srgbClr val="3C5237"/>
                </a:solidFill>
                <a:latin typeface="Calibri"/>
                <a:ea typeface="Calibri"/>
                <a:cs typeface="Calibri"/>
              </a:rPr>
              <a:t>para qualificação profissional</a:t>
            </a:r>
            <a:r>
              <a:rPr lang="pt-BR" sz="1150" kern="1200" dirty="0">
                <a:solidFill>
                  <a:srgbClr val="3C5237"/>
                </a:solidFill>
                <a:latin typeface="Calibri"/>
                <a:ea typeface="Calibri"/>
                <a:cs typeface="Calibri"/>
              </a:rPr>
              <a:t>, práticas esportivas, atividades de lazer, cultura e atividades complementares à educação;</a:t>
            </a:r>
            <a:endParaRPr lang="pt-BR" dirty="0">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IV - acolhimento </a:t>
            </a:r>
            <a:r>
              <a:rPr lang="pt-BR" sz="1150" kern="1200" dirty="0">
                <a:solidFill>
                  <a:srgbClr val="3C5237"/>
                </a:solidFill>
                <a:latin typeface="Calibri"/>
                <a:ea typeface="Calibri"/>
                <a:cs typeface="Calibri"/>
              </a:rPr>
              <a:t>institucional para fins de tratamento relacionado à </a:t>
            </a:r>
            <a:r>
              <a:rPr lang="pt-BR" sz="1150" b="1" kern="1200" dirty="0">
                <a:solidFill>
                  <a:srgbClr val="3C5237"/>
                </a:solidFill>
                <a:latin typeface="Calibri"/>
                <a:ea typeface="Calibri"/>
                <a:cs typeface="Calibri"/>
              </a:rPr>
              <a:t>saúde mental/Residência Terapêutica</a:t>
            </a:r>
            <a:r>
              <a:rPr lang="pt-BR" sz="1150" kern="1200" dirty="0">
                <a:solidFill>
                  <a:srgbClr val="3C5237"/>
                </a:solidFill>
                <a:latin typeface="Calibri"/>
                <a:ea typeface="Calibri"/>
                <a:cs typeface="Calibri"/>
              </a:rPr>
              <a:t>;</a:t>
            </a:r>
            <a:endParaRPr lang="pt-BR" dirty="0">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V - </a:t>
            </a:r>
            <a:r>
              <a:rPr lang="pt-BR" sz="1150" kern="1200" dirty="0">
                <a:solidFill>
                  <a:srgbClr val="3C5237"/>
                </a:solidFill>
                <a:latin typeface="Calibri"/>
                <a:ea typeface="Calibri"/>
                <a:cs typeface="Calibri"/>
              </a:rPr>
              <a:t>acolhimento institucional para fins de tratamento referente ao u</a:t>
            </a:r>
            <a:r>
              <a:rPr lang="pt-BR" sz="1150" b="1" kern="1200" dirty="0">
                <a:solidFill>
                  <a:srgbClr val="3C5237"/>
                </a:solidFill>
                <a:latin typeface="Calibri"/>
                <a:ea typeface="Calibri"/>
                <a:cs typeface="Calibri"/>
              </a:rPr>
              <a:t>so e ou abuso de drogas/ Comunidade Terapêutica</a:t>
            </a:r>
            <a:r>
              <a:rPr lang="pt-BR" sz="1150" kern="1200" dirty="0">
                <a:solidFill>
                  <a:srgbClr val="3C5237"/>
                </a:solidFill>
                <a:latin typeface="Calibri"/>
                <a:ea typeface="Calibri"/>
                <a:cs typeface="Calibri"/>
              </a:rPr>
              <a:t>, conforme Resolução CNAS/MDS nº 151, de 23 de abril de 2024.</a:t>
            </a:r>
            <a:endParaRPr lang="pt-BR">
              <a:solidFill>
                <a:srgbClr val="FFFFFF"/>
              </a:solidFill>
              <a:latin typeface="Arial"/>
              <a:ea typeface="Calibri"/>
              <a:cs typeface="Arial"/>
            </a:endParaRPr>
          </a:p>
        </p:txBody>
      </p:sp>
    </p:spTree>
    <p:extLst>
      <p:ext uri="{BB962C8B-B14F-4D97-AF65-F5344CB8AC3E}">
        <p14:creationId xmlns:p14="http://schemas.microsoft.com/office/powerpoint/2010/main" val="255072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
          <a:extLst>
            <a:ext uri="{FF2B5EF4-FFF2-40B4-BE49-F238E27FC236}">
              <a16:creationId xmlns:a16="http://schemas.microsoft.com/office/drawing/2014/main" id="{17629A40-38F4-2785-CB37-EDB0DF01635F}"/>
            </a:ext>
          </a:extLst>
        </p:cNvPr>
        <p:cNvGrpSpPr/>
        <p:nvPr/>
      </p:nvGrpSpPr>
      <p:grpSpPr>
        <a:xfrm>
          <a:off x="0" y="0"/>
          <a:ext cx="0" cy="0"/>
          <a:chOff x="0" y="0"/>
          <a:chExt cx="0" cy="0"/>
        </a:xfrm>
      </p:grpSpPr>
      <p:sp>
        <p:nvSpPr>
          <p:cNvPr id="36" name="Google Shape;36;p6">
            <a:extLst>
              <a:ext uri="{FF2B5EF4-FFF2-40B4-BE49-F238E27FC236}">
                <a16:creationId xmlns:a16="http://schemas.microsoft.com/office/drawing/2014/main" id="{CEC06601-52BB-8075-0D6F-F69F7818633D}"/>
              </a:ext>
            </a:extLst>
          </p:cNvPr>
          <p:cNvSpPr txBox="1">
            <a:spLocks noGrp="1"/>
          </p:cNvSpPr>
          <p:nvPr>
            <p:ph type="title"/>
          </p:nvPr>
        </p:nvSpPr>
        <p:spPr>
          <a:xfrm>
            <a:off x="752700" y="381025"/>
            <a:ext cx="8061900" cy="457200"/>
          </a:xfrm>
          <a:prstGeom prst="rect">
            <a:avLst/>
          </a:prstGeom>
        </p:spPr>
        <p:txBody>
          <a:bodyPr spcFirstLastPara="1" wrap="square" lIns="91425" tIns="91425" rIns="91425" bIns="91425" anchor="t" anchorCtr="0">
            <a:normAutofit/>
          </a:bodyPr>
          <a:lstStyle/>
          <a:p>
            <a:pPr lvl="0"/>
            <a:r>
              <a:rPr lang="pt-BR" b="1" dirty="0"/>
              <a:t>Resolução Sedese nº 116/2024</a:t>
            </a:r>
            <a:endParaRPr dirty="0"/>
          </a:p>
        </p:txBody>
      </p:sp>
      <p:sp>
        <p:nvSpPr>
          <p:cNvPr id="37" name="Google Shape;37;p6">
            <a:extLst>
              <a:ext uri="{FF2B5EF4-FFF2-40B4-BE49-F238E27FC236}">
                <a16:creationId xmlns:a16="http://schemas.microsoft.com/office/drawing/2014/main" id="{400435D3-FAE1-5474-0E30-45FF7BF52633}"/>
              </a:ext>
            </a:extLst>
          </p:cNvPr>
          <p:cNvSpPr txBox="1">
            <a:spLocks noGrp="1"/>
          </p:cNvSpPr>
          <p:nvPr>
            <p:ph type="body" idx="1"/>
          </p:nvPr>
        </p:nvSpPr>
        <p:spPr>
          <a:xfrm>
            <a:off x="755747" y="666285"/>
            <a:ext cx="6763639" cy="956181"/>
          </a:xfrm>
          <a:prstGeom prst="rect">
            <a:avLst/>
          </a:prstGeom>
        </p:spPr>
        <p:txBody>
          <a:bodyPr spcFirstLastPara="1" wrap="square" lIns="91425" tIns="91425" rIns="91425" bIns="91425" anchor="t" anchorCtr="0">
            <a:noAutofit/>
          </a:bodyPr>
          <a:lstStyle/>
          <a:p>
            <a:pPr algn="just"/>
            <a:r>
              <a:rPr lang="pt-BR" dirty="0"/>
              <a:t>O anexo da resolução especifica os serviços socioassistenciais </a:t>
            </a:r>
            <a:r>
              <a:rPr lang="pt-BR" b="1" dirty="0"/>
              <a:t>tipificados e continuados</a:t>
            </a:r>
            <a:r>
              <a:rPr lang="pt-BR" dirty="0"/>
              <a:t> que podem ser executados por organizações da sociedade civil.</a:t>
            </a:r>
          </a:p>
        </p:txBody>
      </p:sp>
      <p:sp>
        <p:nvSpPr>
          <p:cNvPr id="2" name="Retângulo: Cantos Arredondados 1">
            <a:extLst>
              <a:ext uri="{FF2B5EF4-FFF2-40B4-BE49-F238E27FC236}">
                <a16:creationId xmlns:a16="http://schemas.microsoft.com/office/drawing/2014/main" id="{73820800-1901-1EC3-6C40-7D6C7194FEE4}"/>
              </a:ext>
            </a:extLst>
          </p:cNvPr>
          <p:cNvSpPr/>
          <p:nvPr/>
        </p:nvSpPr>
        <p:spPr>
          <a:xfrm>
            <a:off x="1144219" y="1510568"/>
            <a:ext cx="6497148" cy="3009533"/>
          </a:xfrm>
          <a:prstGeom prst="rect">
            <a:avLst/>
          </a:prstGeom>
          <a:solidFill>
            <a:srgbClr val="FFCC66">
              <a:alpha val="40000"/>
            </a:srgbClr>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1150" b="1" kern="1200" dirty="0">
                <a:solidFill>
                  <a:srgbClr val="3C5237"/>
                </a:solidFill>
                <a:latin typeface="Calibri"/>
                <a:ea typeface="Calibri"/>
                <a:cs typeface="Calibri"/>
              </a:rPr>
              <a:t>SERVIÇOS SOCIOASSISTENCIAIS TIPIFICADOS E CONTINUADOS QUE PODEM SER EXECUTADOS POR ORGANIZAÇÕES DA SOCIEDADE CIVIL</a:t>
            </a:r>
            <a:endParaRPr lang="pt-BR">
              <a:cs typeface="Arial"/>
            </a:endParaRPr>
          </a:p>
          <a:p>
            <a:pPr algn="ctr"/>
            <a:endParaRPr lang="pt-BR" sz="1150" b="1"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I - Serviços de Proteção Social Básica:</a:t>
            </a:r>
            <a:endParaRPr lang="pt-BR" dirty="0"/>
          </a:p>
          <a:p>
            <a:pPr algn="just"/>
            <a:r>
              <a:rPr lang="pt-BR" sz="1150" kern="1200" dirty="0">
                <a:solidFill>
                  <a:srgbClr val="3C5237"/>
                </a:solidFill>
                <a:latin typeface="Calibri"/>
                <a:ea typeface="Calibri"/>
                <a:cs typeface="Calibri"/>
              </a:rPr>
              <a:t>Serviço de Convivência e Fortalecimento de Vínculos.</a:t>
            </a: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II - Serviços de Proteção Social Especial de Média Complexidade:</a:t>
            </a:r>
          </a:p>
          <a:p>
            <a:pPr algn="just"/>
            <a:r>
              <a:rPr lang="pt-BR" sz="1150" kern="1200" dirty="0">
                <a:solidFill>
                  <a:srgbClr val="3C5237"/>
                </a:solidFill>
                <a:latin typeface="Calibri"/>
                <a:ea typeface="Calibri"/>
                <a:cs typeface="Calibri"/>
              </a:rPr>
              <a:t>Serviço de Proteção Social Especial para Pessoas com Deficiência, Idosos(as) e suas Famílias.</a:t>
            </a: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III - Serviços de Proteção Social Especial de Alta Complexidade:</a:t>
            </a:r>
          </a:p>
          <a:p>
            <a:pPr algn="just"/>
            <a:r>
              <a:rPr lang="pt-BR" sz="1150" kern="1200" dirty="0">
                <a:solidFill>
                  <a:srgbClr val="3C5237"/>
                </a:solidFill>
                <a:latin typeface="Calibri"/>
                <a:ea typeface="Calibri"/>
                <a:cs typeface="Calibri"/>
              </a:rPr>
              <a:t>Serviço de Acolhimento Institucional, nas seguintes modalidades:</a:t>
            </a:r>
          </a:p>
          <a:p>
            <a:pPr algn="just"/>
            <a:r>
              <a:rPr lang="pt-BR" sz="1150" kern="1200" dirty="0">
                <a:solidFill>
                  <a:srgbClr val="3C5237"/>
                </a:solidFill>
                <a:latin typeface="Calibri"/>
                <a:ea typeface="Calibri"/>
                <a:cs typeface="Calibri"/>
              </a:rPr>
              <a:t>. Abrigo institucional;</a:t>
            </a:r>
          </a:p>
          <a:p>
            <a:pPr algn="just"/>
            <a:r>
              <a:rPr lang="pt-BR" sz="1150" kern="1200" dirty="0">
                <a:solidFill>
                  <a:srgbClr val="3C5237"/>
                </a:solidFill>
                <a:latin typeface="Calibri"/>
                <a:ea typeface="Calibri"/>
                <a:cs typeface="Calibri"/>
              </a:rPr>
              <a:t>. </a:t>
            </a:r>
            <a:r>
              <a:rPr lang="pt-BR" sz="1150" kern="1200" err="1">
                <a:solidFill>
                  <a:srgbClr val="3C5237"/>
                </a:solidFill>
                <a:latin typeface="Calibri"/>
                <a:ea typeface="Calibri"/>
                <a:cs typeface="Calibri"/>
              </a:rPr>
              <a:t>Casa-Lar</a:t>
            </a:r>
            <a:r>
              <a:rPr lang="pt-BR" sz="1150" kern="1200" dirty="0">
                <a:solidFill>
                  <a:srgbClr val="3C5237"/>
                </a:solidFill>
                <a:latin typeface="Calibri"/>
                <a:ea typeface="Calibri"/>
                <a:cs typeface="Calibri"/>
              </a:rPr>
              <a:t>;</a:t>
            </a:r>
          </a:p>
          <a:p>
            <a:pPr algn="just"/>
            <a:r>
              <a:rPr lang="pt-BR" sz="1150" kern="1200" dirty="0">
                <a:solidFill>
                  <a:srgbClr val="3C5237"/>
                </a:solidFill>
                <a:latin typeface="Calibri"/>
                <a:ea typeface="Calibri"/>
                <a:cs typeface="Calibri"/>
              </a:rPr>
              <a:t>. Casa de Passagem;</a:t>
            </a:r>
          </a:p>
          <a:p>
            <a:pPr algn="just"/>
            <a:r>
              <a:rPr lang="pt-BR" sz="1150" kern="1200" dirty="0">
                <a:solidFill>
                  <a:srgbClr val="3C5237"/>
                </a:solidFill>
                <a:latin typeface="Calibri"/>
                <a:ea typeface="Calibri"/>
                <a:cs typeface="Calibri"/>
              </a:rPr>
              <a:t>. Residência Inclusiva;</a:t>
            </a:r>
          </a:p>
          <a:p>
            <a:pPr algn="just"/>
            <a:r>
              <a:rPr lang="pt-BR" sz="1150" kern="1200" dirty="0">
                <a:solidFill>
                  <a:srgbClr val="3C5237"/>
                </a:solidFill>
                <a:latin typeface="Calibri"/>
                <a:ea typeface="Calibri"/>
                <a:cs typeface="Calibri"/>
              </a:rPr>
              <a:t>Serviço de Acolhimento em República; e</a:t>
            </a:r>
          </a:p>
          <a:p>
            <a:pPr algn="just"/>
            <a:r>
              <a:rPr lang="pt-BR" sz="1150" kern="1200" dirty="0">
                <a:solidFill>
                  <a:srgbClr val="3C5237"/>
                </a:solidFill>
                <a:latin typeface="Calibri"/>
                <a:ea typeface="Calibri"/>
                <a:cs typeface="Calibri"/>
              </a:rPr>
              <a:t>Serviço de Acolhimento em Família Acolhedora.</a:t>
            </a:r>
          </a:p>
        </p:txBody>
      </p:sp>
    </p:spTree>
    <p:extLst>
      <p:ext uri="{BB962C8B-B14F-4D97-AF65-F5344CB8AC3E}">
        <p14:creationId xmlns:p14="http://schemas.microsoft.com/office/powerpoint/2010/main" val="3748123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7" name="Google Shape;37;p6"/>
          <p:cNvSpPr txBox="1">
            <a:spLocks noGrp="1"/>
          </p:cNvSpPr>
          <p:nvPr>
            <p:ph type="body" idx="1"/>
          </p:nvPr>
        </p:nvSpPr>
        <p:spPr>
          <a:xfrm>
            <a:off x="595775" y="367712"/>
            <a:ext cx="5621861" cy="3929079"/>
          </a:xfrm>
          <a:prstGeom prst="rect">
            <a:avLst/>
          </a:prstGeom>
        </p:spPr>
        <p:txBody>
          <a:bodyPr spcFirstLastPara="1" wrap="square" lIns="91425" tIns="91425" rIns="91425" bIns="91425" anchor="t" anchorCtr="0">
            <a:noAutofit/>
          </a:bodyPr>
          <a:lstStyle/>
          <a:p>
            <a:pPr marL="139700" indent="0">
              <a:buNone/>
            </a:pPr>
            <a:r>
              <a:rPr lang="pt-BR" sz="1800" b="1" dirty="0">
                <a:solidFill>
                  <a:srgbClr val="199559"/>
                </a:solidFill>
                <a:latin typeface="Montserrat SemiBold"/>
                <a:ea typeface="Montserrat SemiBold"/>
                <a:cs typeface="Montserrat SemiBold"/>
                <a:sym typeface="Montserrat SemiBold"/>
              </a:rPr>
              <a:t>OBRIGADA</a:t>
            </a:r>
            <a:r>
              <a:rPr lang="pt-BR" sz="1800" b="1" dirty="0">
                <a:solidFill>
                  <a:srgbClr val="199559"/>
                </a:solidFill>
                <a:latin typeface="Montserrat SemiBold"/>
                <a:ea typeface="Montserrat SemiBold"/>
                <a:cs typeface="Montserrat SemiBold"/>
              </a:rPr>
              <a:t>!</a:t>
            </a:r>
            <a:endParaRPr lang="pt-BR" dirty="0"/>
          </a:p>
          <a:p>
            <a:pPr marL="139700" indent="0">
              <a:buNone/>
            </a:pPr>
            <a:br>
              <a:rPr lang="pt-BR" dirty="0"/>
            </a:br>
            <a:endParaRPr lang="pt-BR" dirty="0"/>
          </a:p>
          <a:p>
            <a:pPr marL="139700" indent="0">
              <a:lnSpc>
                <a:spcPct val="114999"/>
              </a:lnSpc>
              <a:buNone/>
            </a:pPr>
            <a:endParaRPr lang="pt-BR" sz="1200" b="1" dirty="0">
              <a:solidFill>
                <a:srgbClr val="C47000"/>
              </a:solidFill>
            </a:endParaRPr>
          </a:p>
          <a:p>
            <a:pPr marL="139700" indent="0">
              <a:lnSpc>
                <a:spcPct val="114999"/>
              </a:lnSpc>
              <a:buNone/>
            </a:pPr>
            <a:endParaRPr lang="pt-BR" sz="1200" b="1" dirty="0">
              <a:solidFill>
                <a:srgbClr val="C47000"/>
              </a:solidFill>
            </a:endParaRPr>
          </a:p>
          <a:p>
            <a:pPr marL="139700" indent="0">
              <a:lnSpc>
                <a:spcPct val="114999"/>
              </a:lnSpc>
              <a:buNone/>
            </a:pPr>
            <a:endParaRPr lang="pt-BR" sz="1200" b="1" dirty="0">
              <a:solidFill>
                <a:srgbClr val="C47000"/>
              </a:solidFill>
            </a:endParaRPr>
          </a:p>
          <a:p>
            <a:pPr marL="139700" indent="0">
              <a:lnSpc>
                <a:spcPct val="114999"/>
              </a:lnSpc>
              <a:buNone/>
            </a:pPr>
            <a:endParaRPr lang="pt-BR" sz="1200" b="1" dirty="0">
              <a:solidFill>
                <a:srgbClr val="C47000"/>
              </a:solidFill>
            </a:endParaRPr>
          </a:p>
          <a:p>
            <a:pPr marL="139700" indent="0">
              <a:lnSpc>
                <a:spcPct val="114999"/>
              </a:lnSpc>
              <a:buNone/>
            </a:pPr>
            <a:r>
              <a:rPr lang="pt-BR" b="1" dirty="0">
                <a:solidFill>
                  <a:srgbClr val="C47000"/>
                </a:solidFill>
              </a:rPr>
              <a:t>Subsecretaria de Assistência Social – Subas</a:t>
            </a:r>
            <a:endParaRPr lang="pt-BR" b="1" dirty="0">
              <a:solidFill>
                <a:srgbClr val="199559"/>
              </a:solidFill>
              <a:latin typeface="Montserrat SemiBold"/>
            </a:endParaRPr>
          </a:p>
          <a:p>
            <a:pPr marL="139700" indent="0">
              <a:lnSpc>
                <a:spcPct val="114999"/>
              </a:lnSpc>
              <a:buNone/>
            </a:pPr>
            <a:r>
              <a:rPr lang="pt-BR" b="1" dirty="0">
                <a:solidFill>
                  <a:srgbClr val="199559"/>
                </a:solidFill>
                <a:latin typeface="Montserrat SemiBold"/>
              </a:rPr>
              <a:t>Secretaria</a:t>
            </a:r>
            <a:r>
              <a:rPr lang="pt-BR" b="1" dirty="0">
                <a:solidFill>
                  <a:srgbClr val="199559"/>
                </a:solidFill>
                <a:latin typeface="Montserrat SemiBold"/>
                <a:ea typeface="Montserrat SemiBold"/>
                <a:cs typeface="Montserrat SemiBold"/>
              </a:rPr>
              <a:t> de Estado de Desenvolvimento Social – </a:t>
            </a:r>
            <a:r>
              <a:rPr lang="pt-BR" b="1" dirty="0">
                <a:solidFill>
                  <a:srgbClr val="199559"/>
                </a:solidFill>
                <a:latin typeface="Montserrat SemiBold"/>
                <a:ea typeface="Montserrat SemiBold"/>
                <a:cs typeface="Montserrat SemiBold"/>
                <a:sym typeface="Montserrat SemiBold"/>
              </a:rPr>
              <a:t>Sedese</a:t>
            </a:r>
            <a:endParaRPr lang="pt-BR" b="1" dirty="0">
              <a:solidFill>
                <a:srgbClr val="199559"/>
              </a:solidFill>
              <a:latin typeface="Montserrat SemiBold"/>
              <a:ea typeface="Montserrat SemiBold"/>
              <a:cs typeface="Montserrat SemiBold"/>
            </a:endParaRPr>
          </a:p>
          <a:p>
            <a:pPr marL="139700" indent="0">
              <a:lnSpc>
                <a:spcPct val="114999"/>
              </a:lnSpc>
              <a:buNone/>
            </a:pPr>
            <a:endParaRPr lang="pt-BR" sz="1200" b="1" dirty="0">
              <a:solidFill>
                <a:srgbClr val="199559"/>
              </a:solidFill>
              <a:latin typeface="Montserrat SemiBold"/>
            </a:endParaRPr>
          </a:p>
          <a:p>
            <a:pPr marL="139700" indent="0">
              <a:lnSpc>
                <a:spcPct val="114999"/>
              </a:lnSpc>
              <a:buNone/>
            </a:pPr>
            <a:endParaRPr lang="pt-BR" sz="1200" b="1" dirty="0">
              <a:solidFill>
                <a:srgbClr val="199559"/>
              </a:solidFill>
              <a:latin typeface="Montserrat SemiBold"/>
            </a:endParaRPr>
          </a:p>
          <a:p>
            <a:pPr marL="139700" indent="0">
              <a:lnSpc>
                <a:spcPct val="114999"/>
              </a:lnSpc>
              <a:buNone/>
            </a:pPr>
            <a:r>
              <a:rPr lang="pt-BR" sz="1200" b="1" dirty="0">
                <a:solidFill>
                  <a:srgbClr val="199559"/>
                </a:solidFill>
                <a:latin typeface="Montserrat SemiBold"/>
              </a:rPr>
              <a:t>Contatos:</a:t>
            </a:r>
            <a:endParaRPr lang="en-US" sz="1200" b="1" dirty="0">
              <a:solidFill>
                <a:srgbClr val="199559"/>
              </a:solidFill>
              <a:latin typeface="Montserrat SemiBold"/>
            </a:endParaRPr>
          </a:p>
          <a:p>
            <a:pPr marL="179705" indent="-168275">
              <a:lnSpc>
                <a:spcPct val="150000"/>
              </a:lnSpc>
              <a:buFont typeface="Montserrat,Sans-Serif"/>
              <a:buChar char="➔"/>
            </a:pPr>
            <a:r>
              <a:rPr lang="pt-BR" sz="1100" dirty="0">
                <a:solidFill>
                  <a:schemeClr val="tx1"/>
                </a:solidFill>
              </a:rPr>
              <a:t>E-mail: </a:t>
            </a:r>
            <a:r>
              <a:rPr lang="pt-BR" sz="1100" b="1" dirty="0">
                <a:solidFill>
                  <a:schemeClr val="tx1"/>
                </a:solidFill>
                <a:hlinkClick r:id="rId3">
                  <a:extLst>
                    <a:ext uri="{A12FA001-AC4F-418D-AE19-62706E023703}">
                      <ahyp:hlinkClr xmlns:ahyp="http://schemas.microsoft.com/office/drawing/2018/hyperlinkcolor" val="tx"/>
                    </a:ext>
                  </a:extLst>
                </a:hlinkClick>
              </a:rPr>
              <a:t>assistencia@social.mg.gov.br</a:t>
            </a:r>
            <a:endParaRPr lang="en-US" sz="1100" dirty="0">
              <a:solidFill>
                <a:schemeClr val="tx1"/>
              </a:solidFill>
              <a:hlinkClick r:id="" action="ppaction://noaction">
                <a:extLst>
                  <a:ext uri="{A12FA001-AC4F-418D-AE19-62706E023703}">
                    <ahyp:hlinkClr xmlns:ahyp="http://schemas.microsoft.com/office/drawing/2018/hyperlinkcolor" val="tx"/>
                  </a:ext>
                </a:extLst>
              </a:hlinkClick>
            </a:endParaRPr>
          </a:p>
          <a:p>
            <a:pPr marL="179705" indent="-168275">
              <a:lnSpc>
                <a:spcPct val="150000"/>
              </a:lnSpc>
              <a:buFont typeface="Montserrat,Sans-Serif"/>
              <a:buChar char="➔"/>
            </a:pPr>
            <a:r>
              <a:rPr lang="pt-BR" sz="1100" dirty="0">
                <a:solidFill>
                  <a:schemeClr val="tx1"/>
                </a:solidFill>
              </a:rPr>
              <a:t>Telefone/Whatsapp: </a:t>
            </a:r>
            <a:r>
              <a:rPr lang="pt-BR" sz="1100" b="1" dirty="0">
                <a:solidFill>
                  <a:schemeClr val="tx1"/>
                </a:solidFill>
              </a:rPr>
              <a:t>(31) 3916-8049</a:t>
            </a:r>
            <a:endParaRPr lang="en-US" sz="1100" dirty="0">
              <a:solidFill>
                <a:schemeClr val="tx1"/>
              </a:solidFill>
            </a:endParaRPr>
          </a:p>
          <a:p>
            <a:pPr marL="139700" indent="0">
              <a:lnSpc>
                <a:spcPct val="114999"/>
              </a:lnSpc>
              <a:buNone/>
            </a:pPr>
            <a:endParaRPr lang="pt-BR" sz="1200" b="1" dirty="0">
              <a:solidFill>
                <a:srgbClr val="199559"/>
              </a:solidFill>
              <a:latin typeface="Montserrat SemiBold"/>
            </a:endParaRPr>
          </a:p>
          <a:p>
            <a:pPr marL="139700" indent="0">
              <a:buNone/>
            </a:pPr>
            <a:endParaRPr lang="pt-BR" sz="1800" b="1" dirty="0">
              <a:solidFill>
                <a:srgbClr val="199559"/>
              </a:solidFill>
            </a:endParaRPr>
          </a:p>
          <a:p>
            <a:pPr marL="139700" indent="0">
              <a:lnSpc>
                <a:spcPct val="114999"/>
              </a:lnSpc>
              <a:buNone/>
            </a:pPr>
            <a:endParaRPr lang="pt-BR" sz="1800" b="1" dirty="0">
              <a:solidFill>
                <a:srgbClr val="199559"/>
              </a:solidFill>
            </a:endParaRPr>
          </a:p>
          <a:p>
            <a:pPr algn="just"/>
            <a:endParaRPr lang="pt-BR" dirty="0">
              <a:solidFill>
                <a:srgbClr val="EF8600"/>
              </a:solidFill>
            </a:endParaRPr>
          </a:p>
        </p:txBody>
      </p:sp>
      <p:sp>
        <p:nvSpPr>
          <p:cNvPr id="12" name="Google Shape;363;p24">
            <a:extLst>
              <a:ext uri="{FF2B5EF4-FFF2-40B4-BE49-F238E27FC236}">
                <a16:creationId xmlns:a16="http://schemas.microsoft.com/office/drawing/2014/main" id="{82FFC14B-99FC-5E41-0700-760EEA144C43}"/>
              </a:ext>
            </a:extLst>
          </p:cNvPr>
          <p:cNvSpPr txBox="1"/>
          <p:nvPr/>
        </p:nvSpPr>
        <p:spPr>
          <a:xfrm>
            <a:off x="820913" y="3954738"/>
            <a:ext cx="2391000" cy="19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pt-BR" sz="1100" dirty="0">
                <a:latin typeface="Montserrat"/>
                <a:ea typeface="Montserrat"/>
                <a:cs typeface="Montserrat"/>
                <a:sym typeface="Montserrat"/>
              </a:rPr>
              <a:t>@sedesemg</a:t>
            </a:r>
            <a:endParaRPr lang="pt-BR" sz="1100" dirty="0">
              <a:latin typeface="Montserrat"/>
              <a:ea typeface="Montserrat"/>
              <a:cs typeface="Montserrat"/>
            </a:endParaRPr>
          </a:p>
        </p:txBody>
      </p:sp>
      <p:sp>
        <p:nvSpPr>
          <p:cNvPr id="10" name="Google Shape;366;p24">
            <a:extLst>
              <a:ext uri="{FF2B5EF4-FFF2-40B4-BE49-F238E27FC236}">
                <a16:creationId xmlns:a16="http://schemas.microsoft.com/office/drawing/2014/main" id="{D9FACEE9-6536-AEC0-0A9A-BDB3C28264C6}"/>
              </a:ext>
            </a:extLst>
          </p:cNvPr>
          <p:cNvSpPr txBox="1"/>
          <p:nvPr/>
        </p:nvSpPr>
        <p:spPr>
          <a:xfrm>
            <a:off x="818550" y="3721850"/>
            <a:ext cx="3124800" cy="19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pt-BR" sz="1100" dirty="0">
                <a:latin typeface="Montserrat"/>
                <a:ea typeface="Montserrat"/>
                <a:cs typeface="Montserrat"/>
                <a:sym typeface="Montserrat"/>
              </a:rPr>
              <a:t>social.mg.gov.br |</a:t>
            </a:r>
            <a:r>
              <a:rPr lang="pt-BR" sz="1100" b="1" dirty="0">
                <a:latin typeface="Montserrat"/>
                <a:ea typeface="Montserrat"/>
                <a:cs typeface="Montserrat"/>
                <a:sym typeface="Montserrat"/>
              </a:rPr>
              <a:t> blog.social.mg.gov.br</a:t>
            </a:r>
            <a:endParaRPr lang="pt-BR" sz="1100" b="1" dirty="0">
              <a:latin typeface="Montserrat"/>
              <a:ea typeface="Montserrat"/>
              <a:cs typeface="Montserrat"/>
            </a:endParaRPr>
          </a:p>
        </p:txBody>
      </p:sp>
      <p:pic>
        <p:nvPicPr>
          <p:cNvPr id="25" name="Imagem 24">
            <a:extLst>
              <a:ext uri="{FF2B5EF4-FFF2-40B4-BE49-F238E27FC236}">
                <a16:creationId xmlns:a16="http://schemas.microsoft.com/office/drawing/2014/main" id="{BD14D03B-A48A-7592-D246-543157E4CC41}"/>
              </a:ext>
            </a:extLst>
          </p:cNvPr>
          <p:cNvPicPr>
            <a:picLocks noChangeAspect="1"/>
          </p:cNvPicPr>
          <p:nvPr/>
        </p:nvPicPr>
        <p:blipFill>
          <a:blip r:embed="rId4"/>
          <a:stretch>
            <a:fillRect/>
          </a:stretch>
        </p:blipFill>
        <p:spPr>
          <a:xfrm>
            <a:off x="681037" y="3959225"/>
            <a:ext cx="193676" cy="201614"/>
          </a:xfrm>
          <a:prstGeom prst="rect">
            <a:avLst/>
          </a:prstGeom>
        </p:spPr>
      </p:pic>
      <p:pic>
        <p:nvPicPr>
          <p:cNvPr id="27" name="Imagem 26" descr="Clipart - Internet Icon">
            <a:extLst>
              <a:ext uri="{FF2B5EF4-FFF2-40B4-BE49-F238E27FC236}">
                <a16:creationId xmlns:a16="http://schemas.microsoft.com/office/drawing/2014/main" id="{7FB6C333-1852-199E-1C42-3400827727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Effect>
                      <a14:brightnessContrast bright="-100000"/>
                    </a14:imgEffect>
                  </a14:imgLayer>
                </a14:imgProps>
              </a:ext>
            </a:extLst>
          </a:blip>
          <a:stretch>
            <a:fillRect/>
          </a:stretch>
        </p:blipFill>
        <p:spPr>
          <a:xfrm>
            <a:off x="644360" y="3693947"/>
            <a:ext cx="255918" cy="255918"/>
          </a:xfrm>
          <a:prstGeom prst="rect">
            <a:avLst/>
          </a:prstGeom>
        </p:spPr>
      </p:pic>
    </p:spTree>
    <p:extLst>
      <p:ext uri="{BB962C8B-B14F-4D97-AF65-F5344CB8AC3E}">
        <p14:creationId xmlns:p14="http://schemas.microsoft.com/office/powerpoint/2010/main" val="8279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52700" y="381024"/>
            <a:ext cx="6358314" cy="534375"/>
          </a:xfrm>
          <a:prstGeom prst="rect">
            <a:avLst/>
          </a:prstGeom>
        </p:spPr>
        <p:txBody>
          <a:bodyPr spcFirstLastPara="1" wrap="square" lIns="91425" tIns="91425" rIns="91425" bIns="91425" anchor="t" anchorCtr="0">
            <a:normAutofit fontScale="90000"/>
          </a:bodyPr>
          <a:lstStyle/>
          <a:p>
            <a:pPr lvl="0"/>
            <a:r>
              <a:rPr lang="pt-BR" b="1" dirty="0"/>
              <a:t>O Marco Regulatório das Organizações da Sociedade Civil - </a:t>
            </a:r>
            <a:r>
              <a:rPr lang="pt-BR" b="1" dirty="0" err="1"/>
              <a:t>MRosc</a:t>
            </a:r>
            <a:endParaRPr dirty="0"/>
          </a:p>
        </p:txBody>
      </p:sp>
      <p:sp>
        <p:nvSpPr>
          <p:cNvPr id="37" name="Google Shape;37;p6"/>
          <p:cNvSpPr txBox="1">
            <a:spLocks noGrp="1"/>
          </p:cNvSpPr>
          <p:nvPr>
            <p:ph type="body" idx="1"/>
          </p:nvPr>
        </p:nvSpPr>
        <p:spPr>
          <a:xfrm>
            <a:off x="762463" y="1075555"/>
            <a:ext cx="6748986" cy="3319746"/>
          </a:xfrm>
          <a:prstGeom prst="rect">
            <a:avLst/>
          </a:prstGeom>
        </p:spPr>
        <p:txBody>
          <a:bodyPr spcFirstLastPara="1" wrap="square" lIns="91425" tIns="91425" rIns="91425" bIns="91425" anchor="t" anchorCtr="0">
            <a:normAutofit/>
          </a:bodyPr>
          <a:lstStyle/>
          <a:p>
            <a:pPr marL="285750" indent="-285750" algn="just"/>
            <a:r>
              <a:rPr lang="pt-BR" u="sng" dirty="0">
                <a:hlinkClick r:id="rId3"/>
              </a:rPr>
              <a:t>Lei Federal nº 13.019/2014</a:t>
            </a:r>
            <a:r>
              <a:rPr lang="pt-BR" dirty="0"/>
              <a:t> - Regime jurídico para parcerias entre a administração pública e as organizações da sociedade civil (</a:t>
            </a:r>
            <a:r>
              <a:rPr lang="pt-BR" dirty="0" err="1"/>
              <a:t>OSCs</a:t>
            </a:r>
            <a:r>
              <a:rPr lang="pt-BR" dirty="0"/>
              <a:t>).</a:t>
            </a:r>
          </a:p>
          <a:p>
            <a:pPr marL="457200" lvl="0" indent="-317500" algn="l" rtl="0">
              <a:spcBef>
                <a:spcPts val="0"/>
              </a:spcBef>
              <a:spcAft>
                <a:spcPts val="0"/>
              </a:spcAft>
              <a:buClr>
                <a:srgbClr val="199559"/>
              </a:buClr>
              <a:buSzPts val="1400"/>
              <a:buChar char="➔"/>
            </a:pPr>
            <a:endParaRPr lang="pt-BR" dirty="0"/>
          </a:p>
        </p:txBody>
      </p:sp>
      <p:sp>
        <p:nvSpPr>
          <p:cNvPr id="3" name="Retângulo 2">
            <a:extLst>
              <a:ext uri="{FF2B5EF4-FFF2-40B4-BE49-F238E27FC236}">
                <a16:creationId xmlns:a16="http://schemas.microsoft.com/office/drawing/2014/main" id="{7DE448CA-E21F-4B02-1563-6B7274923D7F}"/>
              </a:ext>
            </a:extLst>
          </p:cNvPr>
          <p:cNvSpPr/>
          <p:nvPr/>
        </p:nvSpPr>
        <p:spPr>
          <a:xfrm>
            <a:off x="7772400" y="2214694"/>
            <a:ext cx="1054090" cy="1463823"/>
          </a:xfrm>
          <a:prstGeom prst="rect">
            <a:avLst/>
          </a:prstGeom>
          <a:solidFill>
            <a:schemeClr val="bg1"/>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7B8B1CA2-57C7-42B0-6790-55027E091E24}"/>
              </a:ext>
            </a:extLst>
          </p:cNvPr>
          <p:cNvSpPr/>
          <p:nvPr/>
        </p:nvSpPr>
        <p:spPr>
          <a:xfrm>
            <a:off x="7840910" y="2295788"/>
            <a:ext cx="1054090" cy="1463823"/>
          </a:xfrm>
          <a:prstGeom prst="rect">
            <a:avLst/>
          </a:prstGeom>
          <a:solidFill>
            <a:schemeClr val="bg1"/>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FC7E1F30-9820-802F-6689-3C91752BA4FB}"/>
              </a:ext>
            </a:extLst>
          </p:cNvPr>
          <p:cNvSpPr/>
          <p:nvPr/>
        </p:nvSpPr>
        <p:spPr>
          <a:xfrm>
            <a:off x="7917110" y="2371988"/>
            <a:ext cx="1054090" cy="1463823"/>
          </a:xfrm>
          <a:prstGeom prst="rect">
            <a:avLst/>
          </a:prstGeom>
          <a:solidFill>
            <a:schemeClr val="bg1"/>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E98A1E72-C868-DEC2-7162-68A641B5D0F3}"/>
              </a:ext>
            </a:extLst>
          </p:cNvPr>
          <p:cNvSpPr txBox="1"/>
          <p:nvPr/>
        </p:nvSpPr>
        <p:spPr>
          <a:xfrm>
            <a:off x="7942137" y="2459174"/>
            <a:ext cx="1054257" cy="784830"/>
          </a:xfrm>
          <a:prstGeom prst="rect">
            <a:avLst/>
          </a:prstGeom>
          <a:noFill/>
        </p:spPr>
        <p:txBody>
          <a:bodyPr wrap="square" rtlCol="0">
            <a:spAutoFit/>
          </a:bodyPr>
          <a:lstStyle/>
          <a:p>
            <a:pPr algn="ctr"/>
            <a:r>
              <a:rPr lang="pt-BR" sz="900" b="1" dirty="0">
                <a:solidFill>
                  <a:srgbClr val="337A58"/>
                </a:solidFill>
              </a:rPr>
              <a:t>Lei Federal </a:t>
            </a:r>
          </a:p>
          <a:p>
            <a:pPr algn="ctr"/>
            <a:r>
              <a:rPr lang="pt-BR" sz="900" b="1" dirty="0">
                <a:solidFill>
                  <a:srgbClr val="337A58"/>
                </a:solidFill>
              </a:rPr>
              <a:t>nº 13.019/2014</a:t>
            </a:r>
          </a:p>
          <a:p>
            <a:pPr algn="ctr"/>
            <a:endParaRPr lang="pt-BR" sz="900" dirty="0">
              <a:solidFill>
                <a:srgbClr val="337A58"/>
              </a:solidFill>
            </a:endParaRPr>
          </a:p>
          <a:p>
            <a:pPr algn="ctr"/>
            <a:endParaRPr lang="pt-BR" sz="900" dirty="0">
              <a:solidFill>
                <a:srgbClr val="337A58"/>
              </a:solidFill>
            </a:endParaRPr>
          </a:p>
          <a:p>
            <a:pPr algn="ctr"/>
            <a:r>
              <a:rPr lang="pt-BR" sz="900" b="1" dirty="0">
                <a:solidFill>
                  <a:srgbClr val="337A58"/>
                </a:solidFill>
              </a:rPr>
              <a:t>MROSC</a:t>
            </a:r>
            <a:endParaRPr lang="pt-BR" sz="900" dirty="0">
              <a:solidFill>
                <a:srgbClr val="337A58"/>
              </a:solidFill>
            </a:endParaRPr>
          </a:p>
        </p:txBody>
      </p:sp>
      <p:sp>
        <p:nvSpPr>
          <p:cNvPr id="10" name="Elipse 9">
            <a:extLst>
              <a:ext uri="{FF2B5EF4-FFF2-40B4-BE49-F238E27FC236}">
                <a16:creationId xmlns:a16="http://schemas.microsoft.com/office/drawing/2014/main" id="{9CD0AB7E-CFAD-1010-A817-4338CB10F06C}"/>
              </a:ext>
            </a:extLst>
          </p:cNvPr>
          <p:cNvSpPr/>
          <p:nvPr/>
        </p:nvSpPr>
        <p:spPr>
          <a:xfrm>
            <a:off x="639830" y="2131555"/>
            <a:ext cx="1683245" cy="1754656"/>
          </a:xfrm>
          <a:prstGeom prst="ellipse">
            <a:avLst/>
          </a:prstGeom>
          <a:solidFill>
            <a:srgbClr val="FFCC66"/>
          </a:solidFill>
          <a:ln w="38100" cap="flat" cmpd="sng" algn="ctr">
            <a:solidFill>
              <a:srgbClr val="3C5237"/>
            </a:solidFill>
            <a:prstDash val="solid"/>
          </a:ln>
          <a:effectLst>
            <a:outerShdw blurRad="40000" dist="20000" dir="5400000" rotWithShape="0">
              <a:srgbClr val="000000">
                <a:alpha val="38000"/>
              </a:srgbClr>
            </a:outerShdw>
          </a:effectLst>
        </p:spPr>
        <p:txBody>
          <a:bodyPr spcFirstLastPara="0" vert="horz" wrap="square" lIns="5080" tIns="5080" rIns="5080" bIns="5080" numCol="1" spcCol="1270" anchor="ctr" anchorCtr="0">
            <a:noAutofit/>
          </a:bodyPr>
          <a:lstStyle/>
          <a:p>
            <a:pPr algn="ctr"/>
            <a:r>
              <a:rPr lang="pt-BR" sz="1600" b="1" kern="1200" dirty="0">
                <a:solidFill>
                  <a:srgbClr val="3C5237"/>
                </a:solidFill>
                <a:latin typeface="Calibri"/>
                <a:ea typeface="Calibri"/>
                <a:cs typeface="Calibri"/>
              </a:rPr>
              <a:t>Diretrizes  do Mrosc</a:t>
            </a:r>
          </a:p>
        </p:txBody>
      </p:sp>
      <p:sp>
        <p:nvSpPr>
          <p:cNvPr id="12" name="Retângulo: Cantos Arredondados 11">
            <a:extLst>
              <a:ext uri="{FF2B5EF4-FFF2-40B4-BE49-F238E27FC236}">
                <a16:creationId xmlns:a16="http://schemas.microsoft.com/office/drawing/2014/main" id="{A58EE020-F788-0CCB-9ED2-8D3A27D56968}"/>
              </a:ext>
            </a:extLst>
          </p:cNvPr>
          <p:cNvSpPr/>
          <p:nvPr/>
        </p:nvSpPr>
        <p:spPr>
          <a:xfrm>
            <a:off x="2923325" y="2174725"/>
            <a:ext cx="4717957" cy="501941"/>
          </a:xfrm>
          <a:prstGeom prst="roundRect">
            <a:avLst/>
          </a:prstGeom>
          <a:solidFill>
            <a:srgbClr val="FFCC66">
              <a:alpha val="40000"/>
            </a:srgbClr>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pt-BR" sz="1200" b="1" kern="1200" dirty="0">
                <a:solidFill>
                  <a:srgbClr val="3C5237"/>
                </a:solidFill>
                <a:latin typeface="Calibri"/>
                <a:ea typeface="Calibri"/>
                <a:cs typeface="Calibri"/>
              </a:rPr>
              <a:t>promover a transparência e a eficiência na gestão pública;</a:t>
            </a:r>
            <a:endParaRPr lang="pt-BR" sz="1200" dirty="0">
              <a:solidFill>
                <a:srgbClr val="3C5237"/>
              </a:solidFill>
            </a:endParaRPr>
          </a:p>
        </p:txBody>
      </p:sp>
      <p:sp>
        <p:nvSpPr>
          <p:cNvPr id="13" name="Retângulo: Cantos Arredondados 12">
            <a:extLst>
              <a:ext uri="{FF2B5EF4-FFF2-40B4-BE49-F238E27FC236}">
                <a16:creationId xmlns:a16="http://schemas.microsoft.com/office/drawing/2014/main" id="{ECA3093D-5ABD-432E-3313-53F9ABE93117}"/>
              </a:ext>
            </a:extLst>
          </p:cNvPr>
          <p:cNvSpPr/>
          <p:nvPr/>
        </p:nvSpPr>
        <p:spPr>
          <a:xfrm>
            <a:off x="2921242" y="2765516"/>
            <a:ext cx="4717957" cy="501941"/>
          </a:xfrm>
          <a:prstGeom prst="roundRect">
            <a:avLst/>
          </a:prstGeom>
          <a:solidFill>
            <a:srgbClr val="FFCC66">
              <a:alpha val="40000"/>
            </a:srgbClr>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pt-BR" sz="1200" b="1" kern="1200" dirty="0">
                <a:solidFill>
                  <a:srgbClr val="3C5237"/>
                </a:solidFill>
                <a:latin typeface="Calibri"/>
                <a:ea typeface="Calibri"/>
                <a:cs typeface="Calibri"/>
              </a:rPr>
              <a:t> garantir a participação social e o fortalecimento da sociedade civil;</a:t>
            </a:r>
            <a:endParaRPr lang="pt-BR" sz="1200" dirty="0">
              <a:solidFill>
                <a:srgbClr val="3C5237"/>
              </a:solidFill>
            </a:endParaRPr>
          </a:p>
        </p:txBody>
      </p:sp>
      <p:sp>
        <p:nvSpPr>
          <p:cNvPr id="14" name="Retângulo: Cantos Arredondados 13">
            <a:extLst>
              <a:ext uri="{FF2B5EF4-FFF2-40B4-BE49-F238E27FC236}">
                <a16:creationId xmlns:a16="http://schemas.microsoft.com/office/drawing/2014/main" id="{39E11DE5-B665-B983-B966-EFE8C936DFA1}"/>
              </a:ext>
            </a:extLst>
          </p:cNvPr>
          <p:cNvSpPr/>
          <p:nvPr/>
        </p:nvSpPr>
        <p:spPr>
          <a:xfrm>
            <a:off x="2921242" y="3350004"/>
            <a:ext cx="4717957" cy="501941"/>
          </a:xfrm>
          <a:prstGeom prst="roundRect">
            <a:avLst/>
          </a:prstGeom>
          <a:solidFill>
            <a:srgbClr val="FFCC66">
              <a:alpha val="40000"/>
            </a:srgbClr>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200" b="1" kern="1200" dirty="0">
                <a:solidFill>
                  <a:srgbClr val="3C5237"/>
                </a:solidFill>
                <a:latin typeface="Calibri"/>
                <a:ea typeface="Calibri"/>
                <a:cs typeface="Calibri"/>
              </a:rPr>
              <a:t>priorizar o controle de resultados, desburocratizando as parcerias.</a:t>
            </a:r>
            <a:endParaRPr lang="pt-BR" sz="1200" dirty="0">
              <a:solidFill>
                <a:srgbClr val="3C5237"/>
              </a:solidFill>
            </a:endParaRPr>
          </a:p>
        </p:txBody>
      </p:sp>
      <p:sp>
        <p:nvSpPr>
          <p:cNvPr id="15" name="Seta: para a Direita 14">
            <a:extLst>
              <a:ext uri="{FF2B5EF4-FFF2-40B4-BE49-F238E27FC236}">
                <a16:creationId xmlns:a16="http://schemas.microsoft.com/office/drawing/2014/main" id="{5C01D889-2C76-FE17-03DF-39288DE25A9A}"/>
              </a:ext>
            </a:extLst>
          </p:cNvPr>
          <p:cNvSpPr/>
          <p:nvPr/>
        </p:nvSpPr>
        <p:spPr>
          <a:xfrm>
            <a:off x="2422883" y="2336785"/>
            <a:ext cx="432000" cy="248026"/>
          </a:xfrm>
          <a:prstGeom prst="rightArrow">
            <a:avLst/>
          </a:prstGeom>
          <a:solidFill>
            <a:srgbClr val="337A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Seta: para a Direita 15">
            <a:extLst>
              <a:ext uri="{FF2B5EF4-FFF2-40B4-BE49-F238E27FC236}">
                <a16:creationId xmlns:a16="http://schemas.microsoft.com/office/drawing/2014/main" id="{7A7D8120-DB19-3CF9-087F-121788FABF90}"/>
              </a:ext>
            </a:extLst>
          </p:cNvPr>
          <p:cNvSpPr/>
          <p:nvPr/>
        </p:nvSpPr>
        <p:spPr>
          <a:xfrm>
            <a:off x="2425368" y="2906873"/>
            <a:ext cx="432000" cy="248026"/>
          </a:xfrm>
          <a:prstGeom prst="rightArrow">
            <a:avLst/>
          </a:prstGeom>
          <a:solidFill>
            <a:srgbClr val="337A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Seta: para a Direita 16">
            <a:extLst>
              <a:ext uri="{FF2B5EF4-FFF2-40B4-BE49-F238E27FC236}">
                <a16:creationId xmlns:a16="http://schemas.microsoft.com/office/drawing/2014/main" id="{6C2D5F82-F0C0-1695-138E-455AE0F5F7CA}"/>
              </a:ext>
            </a:extLst>
          </p:cNvPr>
          <p:cNvSpPr/>
          <p:nvPr/>
        </p:nvSpPr>
        <p:spPr>
          <a:xfrm>
            <a:off x="2424158" y="3476961"/>
            <a:ext cx="432000" cy="248026"/>
          </a:xfrm>
          <a:prstGeom prst="rightArrow">
            <a:avLst/>
          </a:prstGeom>
          <a:solidFill>
            <a:srgbClr val="337A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52700" y="381025"/>
            <a:ext cx="8061900" cy="457200"/>
          </a:xfrm>
          <a:prstGeom prst="rect">
            <a:avLst/>
          </a:prstGeom>
        </p:spPr>
        <p:txBody>
          <a:bodyPr spcFirstLastPara="1" wrap="square" lIns="91425" tIns="91425" rIns="91425" bIns="91425" anchor="t" anchorCtr="0">
            <a:normAutofit/>
          </a:bodyPr>
          <a:lstStyle/>
          <a:p>
            <a:pPr lvl="0"/>
            <a:r>
              <a:rPr lang="pt-BR" b="1" dirty="0"/>
              <a:t>O </a:t>
            </a:r>
            <a:r>
              <a:rPr lang="pt-BR" b="1" dirty="0" err="1"/>
              <a:t>MRosc</a:t>
            </a:r>
            <a:r>
              <a:rPr lang="pt-BR" b="1" dirty="0"/>
              <a:t> e o Suas</a:t>
            </a:r>
            <a:endParaRPr dirty="0"/>
          </a:p>
        </p:txBody>
      </p:sp>
      <p:sp>
        <p:nvSpPr>
          <p:cNvPr id="37" name="Google Shape;37;p6"/>
          <p:cNvSpPr txBox="1">
            <a:spLocks noGrp="1"/>
          </p:cNvSpPr>
          <p:nvPr>
            <p:ph type="body" idx="1"/>
          </p:nvPr>
        </p:nvSpPr>
        <p:spPr>
          <a:xfrm>
            <a:off x="770400" y="915400"/>
            <a:ext cx="6748986" cy="3416400"/>
          </a:xfrm>
          <a:prstGeom prst="rect">
            <a:avLst/>
          </a:prstGeom>
        </p:spPr>
        <p:txBody>
          <a:bodyPr spcFirstLastPara="1" wrap="square" lIns="91425" tIns="91425" rIns="91425" bIns="91425" anchor="t" anchorCtr="0">
            <a:normAutofit/>
          </a:bodyPr>
          <a:lstStyle/>
          <a:p>
            <a:pPr algn="just" fontAlgn="base"/>
            <a:r>
              <a:rPr lang="pt-BR" b="1" dirty="0"/>
              <a:t>Lei Orgânica da Assistência Social – Loas (8.742/93)</a:t>
            </a:r>
            <a:r>
              <a:rPr lang="pt-BR" dirty="0"/>
              <a:t>:</a:t>
            </a:r>
          </a:p>
          <a:p>
            <a:pPr algn="just" fontAlgn="base"/>
            <a:endParaRPr lang="pt-BR" dirty="0"/>
          </a:p>
          <a:p>
            <a:pPr marL="457200" lvl="1" algn="just">
              <a:buClr>
                <a:srgbClr val="199559"/>
              </a:buClr>
              <a:buFont typeface="Montserrat"/>
              <a:buChar char="➔"/>
            </a:pPr>
            <a:r>
              <a:rPr lang="pt-BR" dirty="0"/>
              <a:t>As proteções sociais básica e especial serão ofertadas pela </a:t>
            </a:r>
            <a:r>
              <a:rPr lang="pt-BR" b="1" dirty="0"/>
              <a:t>rede socioassistencial</a:t>
            </a:r>
            <a:r>
              <a:rPr lang="pt-BR" dirty="0"/>
              <a:t>, de forma integrada, diretamente pelos entes públicos </a:t>
            </a:r>
            <a:r>
              <a:rPr lang="pt-BR" b="1" dirty="0"/>
              <a:t>e/ou pelas entidades e organizações de assistência social vinculadas ao Suas.</a:t>
            </a:r>
            <a:r>
              <a:rPr lang="pt-BR" dirty="0"/>
              <a:t> </a:t>
            </a:r>
          </a:p>
          <a:p>
            <a:pPr marL="457200" lvl="1" algn="just">
              <a:buClr>
                <a:srgbClr val="199559"/>
              </a:buClr>
              <a:buFont typeface="Montserrat"/>
              <a:buChar char="➔"/>
            </a:pPr>
            <a:endParaRPr lang="pt-BR" dirty="0"/>
          </a:p>
          <a:p>
            <a:pPr marL="457200" lvl="1" algn="just">
              <a:buClr>
                <a:srgbClr val="199559"/>
              </a:buClr>
              <a:buFont typeface="Montserrat"/>
              <a:buChar char="➔"/>
            </a:pPr>
            <a:r>
              <a:rPr lang="pt-BR" b="1" dirty="0"/>
              <a:t>A vinculação ao Suas </a:t>
            </a:r>
            <a:r>
              <a:rPr lang="pt-BR" dirty="0"/>
              <a:t>é o reconhecimento pelo Ministério do Desenvolvimento Social e Combate à Fome de que a entidade de assistência social integra a rede socioassistencial (art. 6º B, caput e §1º);</a:t>
            </a:r>
          </a:p>
          <a:p>
            <a:pPr>
              <a:buClr>
                <a:srgbClr val="199559"/>
              </a:buClr>
              <a:buChar char="➔"/>
            </a:pPr>
            <a:endParaRPr lang="pt-BR" dirty="0"/>
          </a:p>
          <a:p>
            <a:pPr>
              <a:buClr>
                <a:srgbClr val="199559"/>
              </a:buClr>
              <a:buFont typeface="Montserrat"/>
              <a:buChar char="➔"/>
            </a:pPr>
            <a:endParaRPr lang="pt-BR" dirty="0"/>
          </a:p>
          <a:p>
            <a:pPr>
              <a:buClr>
                <a:srgbClr val="199559"/>
              </a:buClr>
              <a:buFont typeface="Montserrat"/>
              <a:buChar char="➔"/>
            </a:pPr>
            <a:endParaRPr lang="pt-BR" dirty="0"/>
          </a:p>
        </p:txBody>
      </p:sp>
      <p:sp>
        <p:nvSpPr>
          <p:cNvPr id="2" name="Retângulo 1">
            <a:extLst>
              <a:ext uri="{FF2B5EF4-FFF2-40B4-BE49-F238E27FC236}">
                <a16:creationId xmlns:a16="http://schemas.microsoft.com/office/drawing/2014/main" id="{E59A9988-890B-7EFE-5CA7-286B0BB596A3}"/>
              </a:ext>
            </a:extLst>
          </p:cNvPr>
          <p:cNvSpPr/>
          <p:nvPr/>
        </p:nvSpPr>
        <p:spPr>
          <a:xfrm>
            <a:off x="7772400" y="1797094"/>
            <a:ext cx="1054090" cy="1463823"/>
          </a:xfrm>
          <a:prstGeom prst="rect">
            <a:avLst/>
          </a:prstGeom>
          <a:solidFill>
            <a:schemeClr val="bg1"/>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a:extLst>
              <a:ext uri="{FF2B5EF4-FFF2-40B4-BE49-F238E27FC236}">
                <a16:creationId xmlns:a16="http://schemas.microsoft.com/office/drawing/2014/main" id="{AE0B8205-63A9-9AA2-A807-053FF00A8BDB}"/>
              </a:ext>
            </a:extLst>
          </p:cNvPr>
          <p:cNvSpPr/>
          <p:nvPr/>
        </p:nvSpPr>
        <p:spPr>
          <a:xfrm>
            <a:off x="7840910" y="1878188"/>
            <a:ext cx="1054090" cy="1463823"/>
          </a:xfrm>
          <a:prstGeom prst="rect">
            <a:avLst/>
          </a:prstGeom>
          <a:solidFill>
            <a:schemeClr val="bg1"/>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5F0A287F-E368-77B5-F454-1818ACD281CF}"/>
              </a:ext>
            </a:extLst>
          </p:cNvPr>
          <p:cNvSpPr/>
          <p:nvPr/>
        </p:nvSpPr>
        <p:spPr>
          <a:xfrm>
            <a:off x="7917110" y="1954388"/>
            <a:ext cx="1054090" cy="1463823"/>
          </a:xfrm>
          <a:prstGeom prst="rect">
            <a:avLst/>
          </a:prstGeom>
          <a:solidFill>
            <a:schemeClr val="bg1"/>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A4574426-E4A1-4C9A-1F2B-FF3753B30E7F}"/>
              </a:ext>
            </a:extLst>
          </p:cNvPr>
          <p:cNvSpPr txBox="1"/>
          <p:nvPr/>
        </p:nvSpPr>
        <p:spPr>
          <a:xfrm>
            <a:off x="7942137" y="2041574"/>
            <a:ext cx="1054257" cy="784830"/>
          </a:xfrm>
          <a:prstGeom prst="rect">
            <a:avLst/>
          </a:prstGeom>
          <a:noFill/>
        </p:spPr>
        <p:txBody>
          <a:bodyPr wrap="square" rtlCol="0">
            <a:spAutoFit/>
          </a:bodyPr>
          <a:lstStyle/>
          <a:p>
            <a:pPr algn="ctr"/>
            <a:r>
              <a:rPr lang="pt-BR" sz="900" b="1" dirty="0">
                <a:solidFill>
                  <a:srgbClr val="337A58"/>
                </a:solidFill>
              </a:rPr>
              <a:t>Lei Federal </a:t>
            </a:r>
          </a:p>
          <a:p>
            <a:pPr algn="ctr"/>
            <a:r>
              <a:rPr lang="pt-BR" sz="900" b="1" dirty="0">
                <a:solidFill>
                  <a:srgbClr val="337A58"/>
                </a:solidFill>
              </a:rPr>
              <a:t>nº 8.742/1993</a:t>
            </a:r>
          </a:p>
          <a:p>
            <a:pPr algn="ctr"/>
            <a:endParaRPr lang="pt-BR" sz="900" dirty="0">
              <a:solidFill>
                <a:srgbClr val="337A58"/>
              </a:solidFill>
            </a:endParaRPr>
          </a:p>
          <a:p>
            <a:pPr algn="ctr"/>
            <a:endParaRPr lang="pt-BR" sz="900" dirty="0">
              <a:solidFill>
                <a:srgbClr val="337A58"/>
              </a:solidFill>
            </a:endParaRPr>
          </a:p>
          <a:p>
            <a:pPr algn="ctr"/>
            <a:r>
              <a:rPr lang="pt-BR" sz="900" b="1" dirty="0">
                <a:solidFill>
                  <a:srgbClr val="337A58"/>
                </a:solidFill>
              </a:rPr>
              <a:t>LOAS</a:t>
            </a:r>
            <a:endParaRPr lang="pt-BR" sz="900" dirty="0">
              <a:solidFill>
                <a:srgbClr val="337A58"/>
              </a:solidFill>
            </a:endParaRPr>
          </a:p>
        </p:txBody>
      </p:sp>
    </p:spTree>
    <p:extLst>
      <p:ext uri="{BB962C8B-B14F-4D97-AF65-F5344CB8AC3E}">
        <p14:creationId xmlns:p14="http://schemas.microsoft.com/office/powerpoint/2010/main" val="280402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7" name="Google Shape;37;p6"/>
          <p:cNvSpPr txBox="1">
            <a:spLocks noGrp="1"/>
          </p:cNvSpPr>
          <p:nvPr>
            <p:ph type="body" idx="1"/>
          </p:nvPr>
        </p:nvSpPr>
        <p:spPr>
          <a:xfrm>
            <a:off x="770400" y="915400"/>
            <a:ext cx="6748986" cy="3416400"/>
          </a:xfrm>
          <a:prstGeom prst="rect">
            <a:avLst/>
          </a:prstGeom>
        </p:spPr>
        <p:txBody>
          <a:bodyPr spcFirstLastPara="1" wrap="square" lIns="91425" tIns="91425" rIns="91425" bIns="91425" anchor="t" anchorCtr="0">
            <a:normAutofit fontScale="92500" lnSpcReduction="10000"/>
          </a:bodyPr>
          <a:lstStyle/>
          <a:p>
            <a:pPr algn="just"/>
            <a:r>
              <a:rPr lang="pt-BR" b="1" dirty="0"/>
              <a:t>Vincular-se ao Suas é obter o reconhecimento de que a OSC integra a rede socioassistencia</a:t>
            </a:r>
            <a:r>
              <a:rPr lang="pt-BR" dirty="0"/>
              <a:t>l e ocorre da seguinte forma:</a:t>
            </a:r>
          </a:p>
          <a:p>
            <a:pPr marL="1054100" lvl="2" indent="0" algn="just">
              <a:buNone/>
            </a:pPr>
            <a:endParaRPr lang="pt-BR" dirty="0"/>
          </a:p>
          <a:p>
            <a:pPr marL="1511300" lvl="3" indent="0" algn="just">
              <a:buNone/>
            </a:pPr>
            <a:endParaRPr lang="pt-BR" dirty="0"/>
          </a:p>
          <a:p>
            <a:pPr marL="1511300" lvl="3" indent="0" algn="just">
              <a:buNone/>
            </a:pPr>
            <a:r>
              <a:rPr lang="pt-BR" dirty="0"/>
              <a:t>inscrição no </a:t>
            </a:r>
            <a:r>
              <a:rPr lang="pt-BR" b="1" dirty="0"/>
              <a:t>CMAS</a:t>
            </a:r>
          </a:p>
          <a:p>
            <a:pPr marL="1511300" lvl="3" indent="0" algn="just">
              <a:buNone/>
            </a:pPr>
            <a:endParaRPr lang="pt-BR" dirty="0"/>
          </a:p>
          <a:p>
            <a:pPr marL="1511300" lvl="3" indent="0" algn="just">
              <a:buNone/>
            </a:pPr>
            <a:r>
              <a:rPr lang="pt-BR" dirty="0"/>
              <a:t>integração do </a:t>
            </a:r>
            <a:r>
              <a:rPr lang="pt-BR" b="1" dirty="0"/>
              <a:t>Cadastro Nacional de Entidades (CNEAS);</a:t>
            </a:r>
          </a:p>
          <a:p>
            <a:pPr marL="1511300" lvl="3" indent="0" algn="just">
              <a:buNone/>
            </a:pPr>
            <a:endParaRPr lang="pt-BR" b="1" dirty="0"/>
          </a:p>
          <a:p>
            <a:pPr marL="1511300" lvl="3" indent="0" algn="just">
              <a:buNone/>
            </a:pPr>
            <a:r>
              <a:rPr lang="pt-BR" dirty="0"/>
              <a:t>Certificação de entidades beneficentes de assistência social (</a:t>
            </a:r>
            <a:r>
              <a:rPr lang="pt-BR" dirty="0" err="1"/>
              <a:t>Cebas</a:t>
            </a:r>
            <a:r>
              <a:rPr lang="pt-BR" dirty="0"/>
              <a:t>) </a:t>
            </a:r>
            <a:r>
              <a:rPr lang="pt-BR" dirty="0">
                <a:solidFill>
                  <a:schemeClr val="accent4">
                    <a:lumMod val="75000"/>
                  </a:schemeClr>
                </a:solidFill>
              </a:rPr>
              <a:t>- </a:t>
            </a:r>
            <a:r>
              <a:rPr lang="pt-BR" i="1" dirty="0">
                <a:solidFill>
                  <a:schemeClr val="accent4">
                    <a:lumMod val="75000"/>
                  </a:schemeClr>
                </a:solidFill>
              </a:rPr>
              <a:t>Não obrigatória.</a:t>
            </a:r>
          </a:p>
          <a:p>
            <a:pPr marL="139700" indent="0" algn="just">
              <a:buNone/>
            </a:pPr>
            <a:endParaRPr lang="pt-BR" dirty="0">
              <a:solidFill>
                <a:schemeClr val="accent4">
                  <a:lumMod val="75000"/>
                </a:schemeClr>
              </a:solidFill>
            </a:endParaRPr>
          </a:p>
          <a:p>
            <a:pPr algn="just">
              <a:buClr>
                <a:srgbClr val="199559"/>
              </a:buClr>
              <a:buFont typeface="Montserrat"/>
              <a:buChar char="➔"/>
            </a:pPr>
            <a:endParaRPr lang="pt-BR" dirty="0"/>
          </a:p>
          <a:p>
            <a:pPr marL="139700" indent="0" algn="just">
              <a:buClr>
                <a:srgbClr val="199559"/>
              </a:buClr>
              <a:buNone/>
            </a:pPr>
            <a:r>
              <a:rPr lang="pt-BR" dirty="0"/>
              <a:t>A obtenção e manutenção do vínculo Suas é um processo que contempla um conjunto de ações e atores, além de medidas a serem adotadas de forma continuada. </a:t>
            </a:r>
          </a:p>
          <a:p>
            <a:pPr>
              <a:buClr>
                <a:srgbClr val="199559"/>
              </a:buClr>
              <a:buFont typeface="Montserrat"/>
              <a:buChar char="➔"/>
            </a:pPr>
            <a:endParaRPr dirty="0"/>
          </a:p>
        </p:txBody>
      </p:sp>
      <p:sp>
        <p:nvSpPr>
          <p:cNvPr id="36" name="Google Shape;36;p6"/>
          <p:cNvSpPr txBox="1">
            <a:spLocks noGrp="1"/>
          </p:cNvSpPr>
          <p:nvPr>
            <p:ph type="title"/>
          </p:nvPr>
        </p:nvSpPr>
        <p:spPr>
          <a:xfrm>
            <a:off x="752700" y="381025"/>
            <a:ext cx="8061900" cy="457200"/>
          </a:xfrm>
          <a:prstGeom prst="rect">
            <a:avLst/>
          </a:prstGeom>
        </p:spPr>
        <p:txBody>
          <a:bodyPr spcFirstLastPara="1" wrap="square" lIns="91425" tIns="91425" rIns="91425" bIns="91425" anchor="t" anchorCtr="0">
            <a:normAutofit/>
          </a:bodyPr>
          <a:lstStyle/>
          <a:p>
            <a:pPr lvl="0"/>
            <a:r>
              <a:rPr lang="pt-BR" b="1" dirty="0"/>
              <a:t>O vínculo Suas</a:t>
            </a:r>
            <a:endParaRPr dirty="0"/>
          </a:p>
        </p:txBody>
      </p:sp>
      <p:graphicFrame>
        <p:nvGraphicFramePr>
          <p:cNvPr id="2" name="Diagrama 1">
            <a:extLst>
              <a:ext uri="{FF2B5EF4-FFF2-40B4-BE49-F238E27FC236}">
                <a16:creationId xmlns:a16="http://schemas.microsoft.com/office/drawing/2014/main" id="{9125663F-1608-60AC-6547-80074CB05204}"/>
              </a:ext>
            </a:extLst>
          </p:cNvPr>
          <p:cNvGraphicFramePr/>
          <p:nvPr>
            <p:extLst>
              <p:ext uri="{D42A27DB-BD31-4B8C-83A1-F6EECF244321}">
                <p14:modId xmlns:p14="http://schemas.microsoft.com/office/powerpoint/2010/main" val="1984552500"/>
              </p:ext>
            </p:extLst>
          </p:nvPr>
        </p:nvGraphicFramePr>
        <p:xfrm>
          <a:off x="468000" y="1576550"/>
          <a:ext cx="1663200" cy="1649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Conector de Seta Reta 3">
            <a:extLst>
              <a:ext uri="{FF2B5EF4-FFF2-40B4-BE49-F238E27FC236}">
                <a16:creationId xmlns:a16="http://schemas.microsoft.com/office/drawing/2014/main" id="{C7DC9804-9138-6CCB-A2AF-2574C518F35D}"/>
              </a:ext>
            </a:extLst>
          </p:cNvPr>
          <p:cNvCxnSpPr/>
          <p:nvPr/>
        </p:nvCxnSpPr>
        <p:spPr>
          <a:xfrm>
            <a:off x="1857600" y="1922400"/>
            <a:ext cx="439200" cy="0"/>
          </a:xfrm>
          <a:prstGeom prst="straightConnector1">
            <a:avLst/>
          </a:prstGeom>
          <a:ln>
            <a:solidFill>
              <a:srgbClr val="337A58"/>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de Seta Reta 4">
            <a:extLst>
              <a:ext uri="{FF2B5EF4-FFF2-40B4-BE49-F238E27FC236}">
                <a16:creationId xmlns:a16="http://schemas.microsoft.com/office/drawing/2014/main" id="{4F5D9943-4303-27AE-6E85-BF15F2507831}"/>
              </a:ext>
            </a:extLst>
          </p:cNvPr>
          <p:cNvCxnSpPr/>
          <p:nvPr/>
        </p:nvCxnSpPr>
        <p:spPr>
          <a:xfrm>
            <a:off x="1857600" y="2852400"/>
            <a:ext cx="439200" cy="0"/>
          </a:xfrm>
          <a:prstGeom prst="straightConnector1">
            <a:avLst/>
          </a:prstGeom>
          <a:ln>
            <a:solidFill>
              <a:srgbClr val="337A58"/>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de Seta Reta 5">
            <a:extLst>
              <a:ext uri="{FF2B5EF4-FFF2-40B4-BE49-F238E27FC236}">
                <a16:creationId xmlns:a16="http://schemas.microsoft.com/office/drawing/2014/main" id="{9B3EF59A-0F2B-58FF-B141-158BA89955D6}"/>
              </a:ext>
            </a:extLst>
          </p:cNvPr>
          <p:cNvCxnSpPr/>
          <p:nvPr/>
        </p:nvCxnSpPr>
        <p:spPr>
          <a:xfrm>
            <a:off x="1864800" y="2400000"/>
            <a:ext cx="439200" cy="0"/>
          </a:xfrm>
          <a:prstGeom prst="straightConnector1">
            <a:avLst/>
          </a:prstGeom>
          <a:ln>
            <a:solidFill>
              <a:srgbClr val="337A5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34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C5237"/>
        </a:solidFill>
        <a:effectLst/>
      </p:bgPr>
    </p:bg>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52700" y="381025"/>
            <a:ext cx="8061900" cy="457200"/>
          </a:xfrm>
          <a:prstGeom prst="rect">
            <a:avLst/>
          </a:prstGeom>
        </p:spPr>
        <p:txBody>
          <a:bodyPr spcFirstLastPara="1" wrap="square" lIns="91425" tIns="91425" rIns="91425" bIns="91425" anchor="t" anchorCtr="0">
            <a:normAutofit/>
          </a:bodyPr>
          <a:lstStyle/>
          <a:p>
            <a:pPr lvl="0"/>
            <a:r>
              <a:rPr lang="pt-BR" b="1" dirty="0"/>
              <a:t>O vínculo Suas</a:t>
            </a:r>
            <a:endParaRPr dirty="0"/>
          </a:p>
        </p:txBody>
      </p:sp>
      <p:sp>
        <p:nvSpPr>
          <p:cNvPr id="6" name="Google Shape;37;p6"/>
          <p:cNvSpPr txBox="1">
            <a:spLocks noGrp="1"/>
          </p:cNvSpPr>
          <p:nvPr>
            <p:ph type="body" idx="1"/>
          </p:nvPr>
        </p:nvSpPr>
        <p:spPr>
          <a:xfrm>
            <a:off x="752700" y="2645544"/>
            <a:ext cx="6748986" cy="1526458"/>
          </a:xfrm>
          <a:prstGeom prst="rect">
            <a:avLst/>
          </a:prstGeom>
        </p:spPr>
        <p:txBody>
          <a:bodyPr spcFirstLastPara="1" wrap="square" lIns="91425" tIns="91425" rIns="91425" bIns="91425" anchor="t" anchorCtr="0">
            <a:normAutofit/>
          </a:bodyPr>
          <a:lstStyle/>
          <a:p>
            <a:pPr algn="just">
              <a:buClr>
                <a:srgbClr val="199559"/>
              </a:buClr>
              <a:buFont typeface="Montserrat"/>
              <a:buChar char="➔"/>
            </a:pPr>
            <a:r>
              <a:rPr lang="pt-BR" dirty="0"/>
              <a:t>A </a:t>
            </a:r>
            <a:r>
              <a:rPr lang="pt-BR" u="sng" dirty="0">
                <a:hlinkClick r:id="rId3"/>
              </a:rPr>
              <a:t>Resolução CNAS nº 21, de 24 de novembro de 2016</a:t>
            </a:r>
            <a:r>
              <a:rPr lang="pt-BR" dirty="0"/>
              <a:t> - Estabelece requisitos para celebração de parcerias, conforme a Lei nº 13.019/2014, entre o órgão gestor da assistência social e as entidades ou organizações de assistência social no âmbito do Sistema Único de Assistência Social SUAS.</a:t>
            </a:r>
          </a:p>
          <a:p>
            <a:pPr>
              <a:buClr>
                <a:srgbClr val="199559"/>
              </a:buClr>
              <a:buFont typeface="Montserrat"/>
              <a:buChar char="➔"/>
            </a:pPr>
            <a:endParaRPr lang="pt-BR" dirty="0"/>
          </a:p>
          <a:p>
            <a:pPr marL="457200" lvl="0" indent="-317500" algn="l" rtl="0">
              <a:spcBef>
                <a:spcPts val="0"/>
              </a:spcBef>
              <a:spcAft>
                <a:spcPts val="0"/>
              </a:spcAft>
              <a:buClr>
                <a:srgbClr val="199559"/>
              </a:buClr>
              <a:buSzPts val="1400"/>
              <a:buChar char="➔"/>
            </a:pPr>
            <a:endParaRPr dirty="0"/>
          </a:p>
        </p:txBody>
      </p:sp>
      <p:graphicFrame>
        <p:nvGraphicFramePr>
          <p:cNvPr id="2" name="Diagrama 1">
            <a:extLst>
              <a:ext uri="{FF2B5EF4-FFF2-40B4-BE49-F238E27FC236}">
                <a16:creationId xmlns:a16="http://schemas.microsoft.com/office/drawing/2014/main" id="{688D705B-28F0-76A4-7282-B0A5B80C2AEC}"/>
              </a:ext>
            </a:extLst>
          </p:cNvPr>
          <p:cNvGraphicFramePr/>
          <p:nvPr>
            <p:extLst>
              <p:ext uri="{D42A27DB-BD31-4B8C-83A1-F6EECF244321}">
                <p14:modId xmlns:p14="http://schemas.microsoft.com/office/powerpoint/2010/main" val="1391749523"/>
              </p:ext>
            </p:extLst>
          </p:nvPr>
        </p:nvGraphicFramePr>
        <p:xfrm>
          <a:off x="516547" y="-717550"/>
          <a:ext cx="7933222" cy="53403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1664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52700" y="381025"/>
            <a:ext cx="8061900" cy="457200"/>
          </a:xfrm>
          <a:prstGeom prst="rect">
            <a:avLst/>
          </a:prstGeom>
        </p:spPr>
        <p:txBody>
          <a:bodyPr spcFirstLastPara="1" wrap="square" lIns="91425" tIns="91425" rIns="91425" bIns="91425" anchor="t" anchorCtr="0">
            <a:normAutofit/>
          </a:bodyPr>
          <a:lstStyle/>
          <a:p>
            <a:pPr lvl="0"/>
            <a:r>
              <a:rPr lang="pt-BR" b="1" dirty="0"/>
              <a:t>Resolução Sedese nº 116/2024</a:t>
            </a:r>
            <a:endParaRPr dirty="0"/>
          </a:p>
        </p:txBody>
      </p:sp>
      <p:sp>
        <p:nvSpPr>
          <p:cNvPr id="37" name="Google Shape;37;p6"/>
          <p:cNvSpPr txBox="1">
            <a:spLocks noGrp="1"/>
          </p:cNvSpPr>
          <p:nvPr>
            <p:ph type="body" idx="1"/>
          </p:nvPr>
        </p:nvSpPr>
        <p:spPr>
          <a:xfrm>
            <a:off x="770400" y="915400"/>
            <a:ext cx="6748986" cy="2937509"/>
          </a:xfrm>
          <a:prstGeom prst="rect">
            <a:avLst/>
          </a:prstGeom>
        </p:spPr>
        <p:txBody>
          <a:bodyPr spcFirstLastPara="1" wrap="square" lIns="91425" tIns="91425" rIns="91425" bIns="91425" anchor="t" anchorCtr="0">
            <a:noAutofit/>
          </a:bodyPr>
          <a:lstStyle/>
          <a:p>
            <a:pPr algn="just"/>
            <a:r>
              <a:rPr lang="pt-BR" dirty="0"/>
              <a:t>Define os critérios para recebimento de emendas parlamentares impositivas pelas </a:t>
            </a:r>
            <a:r>
              <a:rPr lang="pt-BR" dirty="0" err="1"/>
              <a:t>OSCs</a:t>
            </a:r>
            <a:r>
              <a:rPr lang="pt-BR" dirty="0"/>
              <a:t> situadas em Minas Gerais, para execução dos serviços </a:t>
            </a:r>
            <a:r>
              <a:rPr lang="pt-BR" dirty="0" err="1"/>
              <a:t>socioassistenciais</a:t>
            </a:r>
            <a:r>
              <a:rPr lang="pt-BR" dirty="0"/>
              <a:t> </a:t>
            </a:r>
            <a:r>
              <a:rPr lang="pt-BR" b="1" dirty="0"/>
              <a:t>continuados e tipificados no Suas</a:t>
            </a:r>
            <a:r>
              <a:rPr lang="pt-BR" dirty="0"/>
              <a:t>.</a:t>
            </a:r>
          </a:p>
          <a:p>
            <a:pPr algn="just"/>
            <a:endParaRPr lang="pt-BR" b="1" dirty="0"/>
          </a:p>
          <a:p>
            <a:pPr algn="just"/>
            <a:r>
              <a:rPr lang="pt-BR" b="1" dirty="0"/>
              <a:t>Objetivo:</a:t>
            </a:r>
          </a:p>
          <a:p>
            <a:pPr marL="139700" indent="0" algn="just">
              <a:buNone/>
            </a:pPr>
            <a:endParaRPr lang="pt-BR" dirty="0">
              <a:solidFill>
                <a:schemeClr val="accent4">
                  <a:lumMod val="75000"/>
                </a:schemeClr>
              </a:solidFill>
            </a:endParaRPr>
          </a:p>
          <a:p>
            <a:pPr algn="just">
              <a:buClr>
                <a:srgbClr val="199559"/>
              </a:buClr>
              <a:buFont typeface="Montserrat"/>
              <a:buChar char="➔"/>
            </a:pPr>
            <a:r>
              <a:rPr lang="pt-BR" dirty="0"/>
              <a:t>Orientar e dar transparência aos parlamentares e às organizações da sociedade civil sobre os requisitos mínimos necessários para </a:t>
            </a:r>
            <a:r>
              <a:rPr lang="pt-BR" dirty="0" err="1"/>
              <a:t>parceirização</a:t>
            </a:r>
            <a:r>
              <a:rPr lang="pt-BR" dirty="0"/>
              <a:t> com a Sedese quando o objeto a ser executado pela entidade possuir caráter socioassistencial.</a:t>
            </a:r>
          </a:p>
        </p:txBody>
      </p:sp>
      <p:sp>
        <p:nvSpPr>
          <p:cNvPr id="2" name="Retângulo 1">
            <a:extLst>
              <a:ext uri="{FF2B5EF4-FFF2-40B4-BE49-F238E27FC236}">
                <a16:creationId xmlns:a16="http://schemas.microsoft.com/office/drawing/2014/main" id="{E69B99E6-5A0F-A0C6-8578-A050936FB2D8}"/>
              </a:ext>
            </a:extLst>
          </p:cNvPr>
          <p:cNvSpPr/>
          <p:nvPr/>
        </p:nvSpPr>
        <p:spPr>
          <a:xfrm>
            <a:off x="7772400" y="1797094"/>
            <a:ext cx="1054090" cy="1463823"/>
          </a:xfrm>
          <a:prstGeom prst="rect">
            <a:avLst/>
          </a:prstGeom>
          <a:solidFill>
            <a:schemeClr val="bg1"/>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a:extLst>
              <a:ext uri="{FF2B5EF4-FFF2-40B4-BE49-F238E27FC236}">
                <a16:creationId xmlns:a16="http://schemas.microsoft.com/office/drawing/2014/main" id="{DC289979-53F2-0FB3-3A8C-7065C67BA5C9}"/>
              </a:ext>
            </a:extLst>
          </p:cNvPr>
          <p:cNvSpPr/>
          <p:nvPr/>
        </p:nvSpPr>
        <p:spPr>
          <a:xfrm>
            <a:off x="7840910" y="1878188"/>
            <a:ext cx="1054090" cy="1463823"/>
          </a:xfrm>
          <a:prstGeom prst="rect">
            <a:avLst/>
          </a:prstGeom>
          <a:solidFill>
            <a:schemeClr val="bg1"/>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A501A2AB-7D9D-8F80-B415-7F007CEDC2FF}"/>
              </a:ext>
            </a:extLst>
          </p:cNvPr>
          <p:cNvSpPr/>
          <p:nvPr/>
        </p:nvSpPr>
        <p:spPr>
          <a:xfrm>
            <a:off x="7917110" y="1954388"/>
            <a:ext cx="1054090" cy="1463823"/>
          </a:xfrm>
          <a:prstGeom prst="rect">
            <a:avLst/>
          </a:prstGeom>
          <a:solidFill>
            <a:schemeClr val="bg1"/>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B0EAAB61-709A-75F2-213D-B4B01CF1CF14}"/>
              </a:ext>
            </a:extLst>
          </p:cNvPr>
          <p:cNvSpPr txBox="1"/>
          <p:nvPr/>
        </p:nvSpPr>
        <p:spPr>
          <a:xfrm>
            <a:off x="7942137" y="2041574"/>
            <a:ext cx="1054257" cy="646331"/>
          </a:xfrm>
          <a:prstGeom prst="rect">
            <a:avLst/>
          </a:prstGeom>
          <a:noFill/>
        </p:spPr>
        <p:txBody>
          <a:bodyPr wrap="square" rtlCol="0">
            <a:spAutoFit/>
          </a:bodyPr>
          <a:lstStyle/>
          <a:p>
            <a:pPr algn="ctr"/>
            <a:endParaRPr lang="pt-BR" sz="900" dirty="0">
              <a:solidFill>
                <a:srgbClr val="337A58"/>
              </a:solidFill>
            </a:endParaRPr>
          </a:p>
          <a:p>
            <a:pPr algn="ctr"/>
            <a:r>
              <a:rPr lang="pt-BR" sz="900" b="1" dirty="0">
                <a:solidFill>
                  <a:srgbClr val="337A58"/>
                </a:solidFill>
              </a:rPr>
              <a:t>Resolução Sedese nº 116/2024</a:t>
            </a:r>
          </a:p>
        </p:txBody>
      </p:sp>
    </p:spTree>
    <p:extLst>
      <p:ext uri="{BB962C8B-B14F-4D97-AF65-F5344CB8AC3E}">
        <p14:creationId xmlns:p14="http://schemas.microsoft.com/office/powerpoint/2010/main" val="156477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52700" y="381025"/>
            <a:ext cx="8061900" cy="457200"/>
          </a:xfrm>
          <a:prstGeom prst="rect">
            <a:avLst/>
          </a:prstGeom>
        </p:spPr>
        <p:txBody>
          <a:bodyPr spcFirstLastPara="1" wrap="square" lIns="91425" tIns="91425" rIns="91425" bIns="91425" anchor="t" anchorCtr="0">
            <a:normAutofit/>
          </a:bodyPr>
          <a:lstStyle/>
          <a:p>
            <a:pPr lvl="0"/>
            <a:r>
              <a:rPr lang="pt-BR" b="1" dirty="0"/>
              <a:t>Resolução Sedese nº 116/2024</a:t>
            </a:r>
            <a:endParaRPr dirty="0"/>
          </a:p>
        </p:txBody>
      </p:sp>
      <p:sp>
        <p:nvSpPr>
          <p:cNvPr id="37" name="Google Shape;37;p6"/>
          <p:cNvSpPr txBox="1">
            <a:spLocks noGrp="1"/>
          </p:cNvSpPr>
          <p:nvPr>
            <p:ph type="body" idx="1"/>
          </p:nvPr>
        </p:nvSpPr>
        <p:spPr>
          <a:xfrm>
            <a:off x="770400" y="915400"/>
            <a:ext cx="6748986" cy="3558946"/>
          </a:xfrm>
          <a:prstGeom prst="rect">
            <a:avLst/>
          </a:prstGeom>
        </p:spPr>
        <p:txBody>
          <a:bodyPr spcFirstLastPara="1" wrap="square" lIns="91425" tIns="91425" rIns="91425" bIns="91425" anchor="t" anchorCtr="0">
            <a:noAutofit/>
          </a:bodyPr>
          <a:lstStyle/>
          <a:p>
            <a:pPr marL="139700" indent="0" algn="just">
              <a:buNone/>
            </a:pPr>
            <a:r>
              <a:rPr lang="pt-BR" dirty="0"/>
              <a:t>A </a:t>
            </a:r>
            <a:r>
              <a:rPr lang="pt-BR" dirty="0">
                <a:hlinkClick r:id="rId3"/>
              </a:rPr>
              <a:t>Resolução nº 116/024</a:t>
            </a:r>
            <a:r>
              <a:rPr lang="pt-BR" dirty="0"/>
              <a:t> </a:t>
            </a:r>
            <a:r>
              <a:rPr lang="pt-BR" b="1" dirty="0"/>
              <a:t>não estabelece novas exigências para o recebimento de emendas parlamentares impositivas</a:t>
            </a:r>
            <a:r>
              <a:rPr lang="pt-BR" dirty="0"/>
              <a:t>, apenas consolida em uma única norma as orientações sobre o vínculo com o Suas, a forma de preenchimento do plano de trabalho e visa esclarecer sobre o que são consideradas provisões da Assistência Social.</a:t>
            </a:r>
            <a:endParaRPr lang="pt-BR" dirty="0">
              <a:solidFill>
                <a:schemeClr val="accent4">
                  <a:lumMod val="75000"/>
                </a:schemeClr>
              </a:solidFill>
            </a:endParaRPr>
          </a:p>
          <a:p>
            <a:pPr marL="139700" indent="0" algn="just">
              <a:buClr>
                <a:srgbClr val="199559"/>
              </a:buClr>
              <a:buNone/>
            </a:pPr>
            <a:endParaRPr lang="pt-BR" dirty="0"/>
          </a:p>
          <a:p>
            <a:pPr algn="just">
              <a:buClr>
                <a:srgbClr val="199559"/>
              </a:buClr>
              <a:buFont typeface="Montserrat"/>
              <a:buChar char="➔"/>
            </a:pPr>
            <a:r>
              <a:rPr lang="pt-BR" dirty="0"/>
              <a:t>A regulamentação está de acordo com o </a:t>
            </a:r>
            <a:r>
              <a:rPr lang="pt-BR" dirty="0">
                <a:hlinkClick r:id="rId4"/>
              </a:rPr>
              <a:t>Decreto Estadual n° 47.132/2017 </a:t>
            </a:r>
            <a:r>
              <a:rPr lang="pt-BR" dirty="0"/>
              <a:t>e todos os critérios estabelecidos na normativa guardam consonância com a política de assistência social.</a:t>
            </a:r>
            <a:endParaRPr dirty="0"/>
          </a:p>
        </p:txBody>
      </p:sp>
      <p:pic>
        <p:nvPicPr>
          <p:cNvPr id="4" name="Gráfico 3" descr="Aviso com preenchimento sólido">
            <a:extLst>
              <a:ext uri="{FF2B5EF4-FFF2-40B4-BE49-F238E27FC236}">
                <a16:creationId xmlns:a16="http://schemas.microsoft.com/office/drawing/2014/main" id="{02CBACAA-B011-4CC0-49C7-762ED80E18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00200" y="2362034"/>
            <a:ext cx="914400" cy="914400"/>
          </a:xfrm>
          <a:prstGeom prst="rect">
            <a:avLst/>
          </a:prstGeom>
        </p:spPr>
      </p:pic>
    </p:spTree>
    <p:extLst>
      <p:ext uri="{BB962C8B-B14F-4D97-AF65-F5344CB8AC3E}">
        <p14:creationId xmlns:p14="http://schemas.microsoft.com/office/powerpoint/2010/main" val="200687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
          <a:extLst>
            <a:ext uri="{FF2B5EF4-FFF2-40B4-BE49-F238E27FC236}">
              <a16:creationId xmlns:a16="http://schemas.microsoft.com/office/drawing/2014/main" id="{ECACC758-C3B7-CB70-6FA1-45578CFF773F}"/>
            </a:ext>
          </a:extLst>
        </p:cNvPr>
        <p:cNvGrpSpPr/>
        <p:nvPr/>
      </p:nvGrpSpPr>
      <p:grpSpPr>
        <a:xfrm>
          <a:off x="0" y="0"/>
          <a:ext cx="0" cy="0"/>
          <a:chOff x="0" y="0"/>
          <a:chExt cx="0" cy="0"/>
        </a:xfrm>
      </p:grpSpPr>
      <p:sp>
        <p:nvSpPr>
          <p:cNvPr id="36" name="Google Shape;36;p6">
            <a:extLst>
              <a:ext uri="{FF2B5EF4-FFF2-40B4-BE49-F238E27FC236}">
                <a16:creationId xmlns:a16="http://schemas.microsoft.com/office/drawing/2014/main" id="{09C41885-83E4-E0B5-62DE-168124C18B59}"/>
              </a:ext>
            </a:extLst>
          </p:cNvPr>
          <p:cNvSpPr txBox="1">
            <a:spLocks noGrp="1"/>
          </p:cNvSpPr>
          <p:nvPr>
            <p:ph type="title"/>
          </p:nvPr>
        </p:nvSpPr>
        <p:spPr>
          <a:xfrm>
            <a:off x="752700" y="381025"/>
            <a:ext cx="8061900" cy="457200"/>
          </a:xfrm>
          <a:prstGeom prst="rect">
            <a:avLst/>
          </a:prstGeom>
        </p:spPr>
        <p:txBody>
          <a:bodyPr spcFirstLastPara="1" wrap="square" lIns="91425" tIns="91425" rIns="91425" bIns="91425" anchor="t" anchorCtr="0">
            <a:normAutofit/>
          </a:bodyPr>
          <a:lstStyle/>
          <a:p>
            <a:pPr lvl="0"/>
            <a:r>
              <a:rPr lang="pt-BR" b="1" dirty="0"/>
              <a:t>Resolução Sedese nº 116/2024</a:t>
            </a:r>
            <a:endParaRPr dirty="0"/>
          </a:p>
        </p:txBody>
      </p:sp>
      <p:sp>
        <p:nvSpPr>
          <p:cNvPr id="37" name="Google Shape;37;p6">
            <a:extLst>
              <a:ext uri="{FF2B5EF4-FFF2-40B4-BE49-F238E27FC236}">
                <a16:creationId xmlns:a16="http://schemas.microsoft.com/office/drawing/2014/main" id="{30E1D180-46B3-3589-98B5-9C12C981B9BE}"/>
              </a:ext>
            </a:extLst>
          </p:cNvPr>
          <p:cNvSpPr txBox="1">
            <a:spLocks noGrp="1"/>
          </p:cNvSpPr>
          <p:nvPr>
            <p:ph type="body" idx="1"/>
          </p:nvPr>
        </p:nvSpPr>
        <p:spPr>
          <a:xfrm>
            <a:off x="755747" y="746881"/>
            <a:ext cx="6763639" cy="956181"/>
          </a:xfrm>
          <a:prstGeom prst="rect">
            <a:avLst/>
          </a:prstGeom>
        </p:spPr>
        <p:txBody>
          <a:bodyPr spcFirstLastPara="1" wrap="square" lIns="91425" tIns="91425" rIns="91425" bIns="91425" anchor="t" anchorCtr="0">
            <a:noAutofit/>
          </a:bodyPr>
          <a:lstStyle/>
          <a:p>
            <a:pPr algn="just"/>
            <a:r>
              <a:rPr lang="pt-BR" dirty="0"/>
              <a:t>O </a:t>
            </a:r>
            <a:r>
              <a:rPr lang="pt-BR" b="1" dirty="0"/>
              <a:t>primeiro capítulo</a:t>
            </a:r>
            <a:r>
              <a:rPr lang="pt-BR" dirty="0"/>
              <a:t> da resolução trata das disposições preliminares: objetivo da resolução e o que são considerados serviços socioassistenciais tipificados no Suas.</a:t>
            </a:r>
          </a:p>
          <a:p>
            <a:pPr algn="just"/>
            <a:endParaRPr lang="pt-BR" dirty="0"/>
          </a:p>
        </p:txBody>
      </p:sp>
      <p:sp>
        <p:nvSpPr>
          <p:cNvPr id="3" name="Retângulo: Cantos Arredondados 2">
            <a:extLst>
              <a:ext uri="{FF2B5EF4-FFF2-40B4-BE49-F238E27FC236}">
                <a16:creationId xmlns:a16="http://schemas.microsoft.com/office/drawing/2014/main" id="{B786FE3C-27C9-F24E-91E0-130834398F8A}"/>
              </a:ext>
            </a:extLst>
          </p:cNvPr>
          <p:cNvSpPr/>
          <p:nvPr/>
        </p:nvSpPr>
        <p:spPr>
          <a:xfrm>
            <a:off x="1144220" y="1671759"/>
            <a:ext cx="6497148" cy="628283"/>
          </a:xfrm>
          <a:prstGeom prst="rect">
            <a:avLst/>
          </a:prstGeom>
          <a:solidFill>
            <a:srgbClr val="FFCC66">
              <a:alpha val="40000"/>
            </a:srgbClr>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pt-BR" sz="1150" b="1" kern="1200" dirty="0">
                <a:solidFill>
                  <a:srgbClr val="3C5237"/>
                </a:solidFill>
                <a:latin typeface="Calibri"/>
                <a:ea typeface="Calibri"/>
                <a:cs typeface="Calibri"/>
              </a:rPr>
              <a:t>Art. 1º</a:t>
            </a:r>
            <a:r>
              <a:rPr lang="pt-BR" sz="1150" kern="1200" dirty="0">
                <a:solidFill>
                  <a:srgbClr val="3C5237"/>
                </a:solidFill>
                <a:latin typeface="Calibri"/>
                <a:ea typeface="Calibri"/>
                <a:cs typeface="Calibri"/>
              </a:rPr>
              <a:t> - Definir os </a:t>
            </a:r>
            <a:r>
              <a:rPr lang="pt-BR" sz="1150" b="1" kern="1200" dirty="0">
                <a:solidFill>
                  <a:srgbClr val="3C5237"/>
                </a:solidFill>
                <a:latin typeface="Calibri"/>
                <a:ea typeface="Calibri"/>
                <a:cs typeface="Calibri"/>
              </a:rPr>
              <a:t>critérios </a:t>
            </a:r>
            <a:r>
              <a:rPr lang="pt-BR" sz="1150" kern="1200" dirty="0">
                <a:solidFill>
                  <a:srgbClr val="3C5237"/>
                </a:solidFill>
                <a:latin typeface="Calibri"/>
                <a:ea typeface="Calibri"/>
                <a:cs typeface="Calibri"/>
              </a:rPr>
              <a:t>para recebimento de emendas parlamentares pelas organizações da sociedade civil situadas no Estado de Minas Gerais, para execução dos serviços socioassistenciais continuados e tipificados no âmbito do Sistema Único de Assistência Social - Suas.</a:t>
            </a:r>
            <a:endParaRPr lang="pt-BR" sz="1150" kern="1200" dirty="0">
              <a:latin typeface="Calibri"/>
              <a:ea typeface="Calibri"/>
              <a:cs typeface="Calibri"/>
            </a:endParaRPr>
          </a:p>
        </p:txBody>
      </p:sp>
      <p:sp>
        <p:nvSpPr>
          <p:cNvPr id="2" name="Retângulo: Cantos Arredondados 1">
            <a:extLst>
              <a:ext uri="{FF2B5EF4-FFF2-40B4-BE49-F238E27FC236}">
                <a16:creationId xmlns:a16="http://schemas.microsoft.com/office/drawing/2014/main" id="{E1E23FC6-D898-5694-2D18-F7DCC0F6E572}"/>
              </a:ext>
            </a:extLst>
          </p:cNvPr>
          <p:cNvSpPr/>
          <p:nvPr/>
        </p:nvSpPr>
        <p:spPr>
          <a:xfrm>
            <a:off x="1144219" y="2375143"/>
            <a:ext cx="6497148" cy="1610091"/>
          </a:xfrm>
          <a:prstGeom prst="rect">
            <a:avLst/>
          </a:prstGeom>
          <a:solidFill>
            <a:srgbClr val="FFCC66">
              <a:alpha val="40000"/>
            </a:srgbClr>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pt-BR" sz="1150" b="1" kern="1200" dirty="0">
                <a:solidFill>
                  <a:srgbClr val="3C5237"/>
                </a:solidFill>
                <a:latin typeface="Calibri"/>
                <a:ea typeface="Calibri"/>
                <a:cs typeface="Calibri"/>
              </a:rPr>
              <a:t>Art. 2º</a:t>
            </a:r>
            <a:r>
              <a:rPr lang="pt-BR" sz="1150" kern="1200" dirty="0">
                <a:solidFill>
                  <a:srgbClr val="3C5237"/>
                </a:solidFill>
                <a:latin typeface="Calibri"/>
                <a:ea typeface="Calibri"/>
                <a:cs typeface="Calibri"/>
              </a:rPr>
              <a:t> - Para os efeitos desta Resolução </a:t>
            </a:r>
            <a:r>
              <a:rPr lang="pt-BR" sz="1150" b="1" kern="1200" dirty="0">
                <a:solidFill>
                  <a:srgbClr val="3C5237"/>
                </a:solidFill>
                <a:latin typeface="Calibri"/>
                <a:ea typeface="Calibri"/>
                <a:cs typeface="Calibri"/>
              </a:rPr>
              <a:t>são considerados serviços socioassistenciais tipificados no Suas</a:t>
            </a:r>
            <a:r>
              <a:rPr lang="pt-BR" sz="1150" kern="1200" dirty="0">
                <a:solidFill>
                  <a:srgbClr val="3C5237"/>
                </a:solidFill>
                <a:latin typeface="Calibri"/>
                <a:ea typeface="Calibri"/>
                <a:cs typeface="Calibri"/>
              </a:rPr>
              <a:t> os serviços continuados, prestados de forma constante e ininterrupta, de duração indeterminada, que visam promover a autonomia e a inclusão social de indivíduos e famílias acompanhadas, em situação de vulnerabilidade social, </a:t>
            </a:r>
            <a:r>
              <a:rPr lang="pt-BR" sz="1150" b="1" kern="1200" dirty="0">
                <a:solidFill>
                  <a:srgbClr val="3C5237"/>
                </a:solidFill>
                <a:latin typeface="Calibri"/>
                <a:ea typeface="Calibri"/>
                <a:cs typeface="Calibri"/>
              </a:rPr>
              <a:t>em conformidade com a Tipificação Nacional de Serviços Socioassistenciais</a:t>
            </a:r>
            <a:r>
              <a:rPr lang="pt-BR" sz="1150" kern="1200" dirty="0">
                <a:solidFill>
                  <a:srgbClr val="3C5237"/>
                </a:solidFill>
                <a:latin typeface="Calibri"/>
                <a:ea typeface="Calibri"/>
                <a:cs typeface="Calibri"/>
              </a:rPr>
              <a:t>, aprovada pela Resolução CNAS nº 109, de 11 de novembro de 2009.</a:t>
            </a:r>
            <a:endParaRPr lang="pt-BR" sz="1150" dirty="0">
              <a:solidFill>
                <a:srgbClr val="FFFFFF"/>
              </a:solidFill>
              <a:latin typeface="Arial"/>
              <a:ea typeface="Calibri"/>
              <a:cs typeface="Arial"/>
            </a:endParaRPr>
          </a:p>
          <a:p>
            <a:pPr algn="just"/>
            <a:endParaRPr lang="pt-BR" sz="1150" b="1"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Parágrafo único</a:t>
            </a:r>
            <a:r>
              <a:rPr lang="pt-BR" sz="1150" kern="1200" dirty="0">
                <a:solidFill>
                  <a:srgbClr val="3C5237"/>
                </a:solidFill>
                <a:latin typeface="Calibri"/>
                <a:ea typeface="Calibri"/>
                <a:cs typeface="Calibri"/>
              </a:rPr>
              <a:t> - Os serviços socioassistenciais tipificados executados por organizações da sociedade civil que poderão receber recursos de emendas parlamentares estão descritos no Anexo I desta resolução.</a:t>
            </a:r>
            <a:endParaRPr lang="pt-BR" sz="1150">
              <a:cs typeface="Arial"/>
            </a:endParaRPr>
          </a:p>
        </p:txBody>
      </p:sp>
    </p:spTree>
    <p:extLst>
      <p:ext uri="{BB962C8B-B14F-4D97-AF65-F5344CB8AC3E}">
        <p14:creationId xmlns:p14="http://schemas.microsoft.com/office/powerpoint/2010/main" val="1930268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
          <a:extLst>
            <a:ext uri="{FF2B5EF4-FFF2-40B4-BE49-F238E27FC236}">
              <a16:creationId xmlns:a16="http://schemas.microsoft.com/office/drawing/2014/main" id="{F676A1DE-E741-A93B-AA4D-3D7BD55C62E0}"/>
            </a:ext>
          </a:extLst>
        </p:cNvPr>
        <p:cNvGrpSpPr/>
        <p:nvPr/>
      </p:nvGrpSpPr>
      <p:grpSpPr>
        <a:xfrm>
          <a:off x="0" y="0"/>
          <a:ext cx="0" cy="0"/>
          <a:chOff x="0" y="0"/>
          <a:chExt cx="0" cy="0"/>
        </a:xfrm>
      </p:grpSpPr>
      <p:sp>
        <p:nvSpPr>
          <p:cNvPr id="36" name="Google Shape;36;p6">
            <a:extLst>
              <a:ext uri="{FF2B5EF4-FFF2-40B4-BE49-F238E27FC236}">
                <a16:creationId xmlns:a16="http://schemas.microsoft.com/office/drawing/2014/main" id="{F901EE34-26EA-0B4C-394F-57DB403D85DE}"/>
              </a:ext>
            </a:extLst>
          </p:cNvPr>
          <p:cNvSpPr txBox="1">
            <a:spLocks noGrp="1"/>
          </p:cNvSpPr>
          <p:nvPr>
            <p:ph type="title"/>
          </p:nvPr>
        </p:nvSpPr>
        <p:spPr>
          <a:xfrm>
            <a:off x="752700" y="381025"/>
            <a:ext cx="8061900" cy="457200"/>
          </a:xfrm>
          <a:prstGeom prst="rect">
            <a:avLst/>
          </a:prstGeom>
        </p:spPr>
        <p:txBody>
          <a:bodyPr spcFirstLastPara="1" wrap="square" lIns="91425" tIns="91425" rIns="91425" bIns="91425" anchor="t" anchorCtr="0">
            <a:normAutofit/>
          </a:bodyPr>
          <a:lstStyle/>
          <a:p>
            <a:pPr lvl="0"/>
            <a:r>
              <a:rPr lang="pt-BR" b="1" dirty="0"/>
              <a:t>Resolução Sedese nº 116/2024</a:t>
            </a:r>
            <a:endParaRPr dirty="0"/>
          </a:p>
        </p:txBody>
      </p:sp>
      <p:sp>
        <p:nvSpPr>
          <p:cNvPr id="37" name="Google Shape;37;p6">
            <a:extLst>
              <a:ext uri="{FF2B5EF4-FFF2-40B4-BE49-F238E27FC236}">
                <a16:creationId xmlns:a16="http://schemas.microsoft.com/office/drawing/2014/main" id="{EB774221-B1F4-5929-31C0-38DE8C1FBB9E}"/>
              </a:ext>
            </a:extLst>
          </p:cNvPr>
          <p:cNvSpPr txBox="1">
            <a:spLocks noGrp="1"/>
          </p:cNvSpPr>
          <p:nvPr>
            <p:ph type="body" idx="1"/>
          </p:nvPr>
        </p:nvSpPr>
        <p:spPr>
          <a:xfrm>
            <a:off x="755747" y="783515"/>
            <a:ext cx="6763639" cy="956181"/>
          </a:xfrm>
          <a:prstGeom prst="rect">
            <a:avLst/>
          </a:prstGeom>
        </p:spPr>
        <p:txBody>
          <a:bodyPr spcFirstLastPara="1" wrap="square" lIns="91425" tIns="91425" rIns="91425" bIns="91425" anchor="t" anchorCtr="0">
            <a:noAutofit/>
          </a:bodyPr>
          <a:lstStyle/>
          <a:p>
            <a:pPr algn="just"/>
            <a:r>
              <a:rPr lang="pt-BR" dirty="0"/>
              <a:t>O </a:t>
            </a:r>
            <a:r>
              <a:rPr lang="pt-BR" b="1" dirty="0"/>
              <a:t>segundo capítulo</a:t>
            </a:r>
            <a:r>
              <a:rPr lang="pt-BR" dirty="0"/>
              <a:t> da resolução trata dos requisitos mínimos para recebimento de indicações no âmbito do Suas.</a:t>
            </a:r>
          </a:p>
        </p:txBody>
      </p:sp>
      <p:sp>
        <p:nvSpPr>
          <p:cNvPr id="2" name="Retângulo: Cantos Arredondados 1">
            <a:extLst>
              <a:ext uri="{FF2B5EF4-FFF2-40B4-BE49-F238E27FC236}">
                <a16:creationId xmlns:a16="http://schemas.microsoft.com/office/drawing/2014/main" id="{BBC4F086-1145-5A92-45B8-69D27C0F5404}"/>
              </a:ext>
            </a:extLst>
          </p:cNvPr>
          <p:cNvSpPr/>
          <p:nvPr/>
        </p:nvSpPr>
        <p:spPr>
          <a:xfrm>
            <a:off x="1144219" y="1547202"/>
            <a:ext cx="6497148" cy="2921610"/>
          </a:xfrm>
          <a:prstGeom prst="rect">
            <a:avLst/>
          </a:prstGeom>
          <a:solidFill>
            <a:srgbClr val="FFCC66">
              <a:alpha val="40000"/>
            </a:srgbClr>
          </a:solidFill>
          <a:ln>
            <a:solidFill>
              <a:srgbClr val="3C52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pt-BR" sz="1150" b="1" kern="1200" dirty="0">
                <a:solidFill>
                  <a:srgbClr val="3C5237"/>
                </a:solidFill>
                <a:latin typeface="Calibri"/>
                <a:ea typeface="Calibri"/>
                <a:cs typeface="Calibri"/>
              </a:rPr>
              <a:t>Art. 3º</a:t>
            </a:r>
            <a:r>
              <a:rPr lang="pt-BR" sz="1150" kern="1200" dirty="0">
                <a:solidFill>
                  <a:srgbClr val="3C5237"/>
                </a:solidFill>
                <a:latin typeface="Calibri"/>
                <a:ea typeface="Calibri"/>
                <a:cs typeface="Calibri"/>
              </a:rPr>
              <a:t> - São requisitos obrigatórios para recebimento de indicações de emendas parlamentares estaduais impositivas, regulamentadas pelo art. 160 da Constituição Estadual, pelas organizações da sociedade civil que prestam serviços continuados no âmbito do Suas, além daqueles estabelecidos no Decreto nº 47.132, de 20 de janeiro de 2017 e outras normativas que regem a celebração das parcerias:</a:t>
            </a:r>
            <a:endParaRPr lang="pt-BR" dirty="0">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I -</a:t>
            </a:r>
            <a:r>
              <a:rPr lang="pt-BR" sz="1150" kern="1200" dirty="0">
                <a:solidFill>
                  <a:srgbClr val="3C5237"/>
                </a:solidFill>
                <a:latin typeface="Calibri"/>
                <a:ea typeface="Calibri"/>
                <a:cs typeface="Calibri"/>
              </a:rPr>
              <a:t> possuir cadastro concluído no </a:t>
            </a:r>
            <a:r>
              <a:rPr lang="pt-BR" sz="1150" b="1" kern="1200" dirty="0">
                <a:solidFill>
                  <a:srgbClr val="3C5237"/>
                </a:solidFill>
                <a:latin typeface="Calibri"/>
                <a:ea typeface="Calibri"/>
                <a:cs typeface="Calibri"/>
              </a:rPr>
              <a:t>Cadastro Nacional de Entidades de Assistência Social - </a:t>
            </a:r>
            <a:r>
              <a:rPr lang="pt-BR" sz="1150" b="1" kern="1200" dirty="0" err="1">
                <a:solidFill>
                  <a:srgbClr val="3C5237"/>
                </a:solidFill>
                <a:latin typeface="Calibri"/>
                <a:ea typeface="Calibri"/>
                <a:cs typeface="Calibri"/>
              </a:rPr>
              <a:t>Cneas</a:t>
            </a:r>
            <a:r>
              <a:rPr lang="pt-BR" sz="1150" kern="1200" dirty="0">
                <a:solidFill>
                  <a:srgbClr val="3C5237"/>
                </a:solidFill>
                <a:latin typeface="Calibri"/>
                <a:ea typeface="Calibri"/>
                <a:cs typeface="Calibri"/>
              </a:rPr>
              <a:t>, nos termos da Portaria SNAS nº 2.300, de 8 de junho de 2018;</a:t>
            </a:r>
            <a:endParaRPr lang="pt-BR">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II - </a:t>
            </a:r>
            <a:r>
              <a:rPr lang="pt-BR" sz="1150" kern="1200" dirty="0">
                <a:solidFill>
                  <a:srgbClr val="3C5237"/>
                </a:solidFill>
                <a:latin typeface="Calibri"/>
                <a:ea typeface="Calibri"/>
                <a:cs typeface="Calibri"/>
              </a:rPr>
              <a:t>apresentar declaração do </a:t>
            </a:r>
            <a:r>
              <a:rPr lang="pt-BR" sz="1150" b="1" kern="1200" dirty="0">
                <a:solidFill>
                  <a:srgbClr val="3C5237"/>
                </a:solidFill>
                <a:latin typeface="Calibri"/>
                <a:ea typeface="Calibri"/>
                <a:cs typeface="Calibri"/>
              </a:rPr>
              <a:t>Conselho Municipal de Assistência Social – CMAS </a:t>
            </a:r>
            <a:r>
              <a:rPr lang="pt-BR" sz="1150" kern="1200" dirty="0">
                <a:solidFill>
                  <a:srgbClr val="3C5237"/>
                </a:solidFill>
                <a:latin typeface="Calibri"/>
                <a:ea typeface="Calibri"/>
                <a:cs typeface="Calibri"/>
              </a:rPr>
              <a:t>do Município onde será executado o objeto da parceria, informando a inscrição e o serviço socioassistencial executado, conforme a Tipificação Nacional dos Serviços Socioassistenciais, aprovada pela Resolução CNAS nº 109, de 11 de novembro de 2009, atualizada nos últimos doze meses.</a:t>
            </a:r>
            <a:endParaRPr lang="pt-BR" dirty="0">
              <a:solidFill>
                <a:srgbClr val="FFFFFF"/>
              </a:solidFill>
              <a:latin typeface="Arial"/>
              <a:ea typeface="Calibri"/>
              <a:cs typeface="Arial"/>
            </a:endParaRPr>
          </a:p>
          <a:p>
            <a:pPr algn="just"/>
            <a:endParaRPr lang="pt-BR" sz="1150" kern="1200" dirty="0">
              <a:solidFill>
                <a:srgbClr val="3C5237"/>
              </a:solidFill>
              <a:latin typeface="Calibri"/>
              <a:ea typeface="Calibri"/>
              <a:cs typeface="Calibri"/>
            </a:endParaRPr>
          </a:p>
          <a:p>
            <a:pPr algn="just"/>
            <a:r>
              <a:rPr lang="pt-BR" sz="1150" b="1" kern="1200" dirty="0">
                <a:solidFill>
                  <a:srgbClr val="3C5237"/>
                </a:solidFill>
                <a:latin typeface="Calibri"/>
                <a:ea typeface="Calibri"/>
                <a:cs typeface="Calibri"/>
              </a:rPr>
              <a:t>Parágrafo único - </a:t>
            </a:r>
            <a:r>
              <a:rPr lang="pt-BR" sz="1150" kern="1200" dirty="0">
                <a:solidFill>
                  <a:srgbClr val="3C5237"/>
                </a:solidFill>
                <a:latin typeface="Calibri"/>
                <a:ea typeface="Calibri"/>
                <a:cs typeface="Calibri"/>
              </a:rPr>
              <a:t>Fica </a:t>
            </a:r>
            <a:r>
              <a:rPr lang="pt-BR" sz="1150" b="1" kern="1200" dirty="0">
                <a:solidFill>
                  <a:srgbClr val="3C5237"/>
                </a:solidFill>
                <a:latin typeface="Calibri"/>
                <a:ea typeface="Calibri"/>
                <a:cs typeface="Calibri"/>
              </a:rPr>
              <a:t>vedada a formalização de parceria</a:t>
            </a:r>
            <a:r>
              <a:rPr lang="pt-BR" sz="1150" kern="1200" dirty="0">
                <a:solidFill>
                  <a:srgbClr val="3C5237"/>
                </a:solidFill>
                <a:latin typeface="Calibri"/>
                <a:ea typeface="Calibri"/>
                <a:cs typeface="Calibri"/>
              </a:rPr>
              <a:t> para a execução de projetos que sejam desenvolvidos </a:t>
            </a:r>
            <a:r>
              <a:rPr lang="pt-BR" sz="1150" b="1" kern="1200" dirty="0">
                <a:solidFill>
                  <a:srgbClr val="3C5237"/>
                </a:solidFill>
                <a:latin typeface="Calibri"/>
                <a:ea typeface="Calibri"/>
                <a:cs typeface="Calibri"/>
              </a:rPr>
              <a:t>exclusivamente </a:t>
            </a:r>
            <a:r>
              <a:rPr lang="pt-BR" sz="1150" kern="1200" dirty="0">
                <a:solidFill>
                  <a:srgbClr val="3C5237"/>
                </a:solidFill>
                <a:latin typeface="Calibri"/>
                <a:ea typeface="Calibri"/>
                <a:cs typeface="Calibri"/>
              </a:rPr>
              <a:t>por equipe composta </a:t>
            </a:r>
            <a:r>
              <a:rPr lang="pt-BR" sz="1150" b="1" kern="1200" dirty="0">
                <a:solidFill>
                  <a:srgbClr val="3C5237"/>
                </a:solidFill>
                <a:latin typeface="Calibri"/>
                <a:ea typeface="Calibri"/>
                <a:cs typeface="Calibri"/>
              </a:rPr>
              <a:t>por voluntários</a:t>
            </a:r>
            <a:r>
              <a:rPr lang="pt-BR" sz="1150" kern="1200" dirty="0">
                <a:solidFill>
                  <a:srgbClr val="3C5237"/>
                </a:solidFill>
                <a:latin typeface="Calibri"/>
                <a:ea typeface="Calibri"/>
                <a:cs typeface="Calibri"/>
              </a:rPr>
              <a:t>, sendo imprescindível que a entidade possua uma equipe de trabalho formalmente vinculada a ela para viabilizar a parceria.</a:t>
            </a:r>
            <a:endParaRPr lang="pt-BR">
              <a:cs typeface="Arial"/>
            </a:endParaRPr>
          </a:p>
        </p:txBody>
      </p:sp>
    </p:spTree>
    <p:extLst>
      <p:ext uri="{BB962C8B-B14F-4D97-AF65-F5344CB8AC3E}">
        <p14:creationId xmlns:p14="http://schemas.microsoft.com/office/powerpoint/2010/main" val="179412825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6EFFC83F5F29640A014A6BED465B262" ma:contentTypeVersion="15" ma:contentTypeDescription="Crie um novo documento." ma:contentTypeScope="" ma:versionID="06b90b3852599efd358947a04e5e9977">
  <xsd:schema xmlns:xsd="http://www.w3.org/2001/XMLSchema" xmlns:xs="http://www.w3.org/2001/XMLSchema" xmlns:p="http://schemas.microsoft.com/office/2006/metadata/properties" xmlns:ns2="4a6338db-c0f2-4972-84db-8e5c4f029a55" xmlns:ns3="b9ba64ae-cfd6-486d-b03f-4ca6c1393cf0" targetNamespace="http://schemas.microsoft.com/office/2006/metadata/properties" ma:root="true" ma:fieldsID="11acad058b2e630aab92f98b9b4209ff" ns2:_="" ns3:_="">
    <xsd:import namespace="4a6338db-c0f2-4972-84db-8e5c4f029a55"/>
    <xsd:import namespace="b9ba64ae-cfd6-486d-b03f-4ca6c1393c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6338db-c0f2-4972-84db-8e5c4f029a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Marcações de imagem" ma:readOnly="false" ma:fieldId="{5cf76f15-5ced-4ddc-b409-7134ff3c332f}" ma:taxonomyMulti="true" ma:sspId="917d32f3-4fa4-4f5b-a8d0-62dbd3d265b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ba64ae-cfd6-486d-b03f-4ca6c1393cf0"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element name="TaxCatchAll" ma:index="18" nillable="true" ma:displayName="Taxonomy Catch All Column" ma:hidden="true" ma:list="{38ee489a-ac9b-4c92-be69-60fd2722d4c5}" ma:internalName="TaxCatchAll" ma:showField="CatchAllData" ma:web="b9ba64ae-cfd6-486d-b03f-4ca6c1393c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ba64ae-cfd6-486d-b03f-4ca6c1393cf0" xsi:nil="true"/>
    <lcf76f155ced4ddcb4097134ff3c332f xmlns="4a6338db-c0f2-4972-84db-8e5c4f029a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810C5F-542C-4FB6-AE76-4D6640629E75}">
  <ds:schemaRefs>
    <ds:schemaRef ds:uri="http://schemas.microsoft.com/office/2006/metadata/contentType"/>
    <ds:schemaRef ds:uri="http://schemas.microsoft.com/office/2006/metadata/properties/metaAttributes"/>
    <ds:schemaRef ds:uri="http://www.w3.org/2000/xmlns/"/>
    <ds:schemaRef ds:uri="http://www.w3.org/2001/XMLSchema"/>
    <ds:schemaRef ds:uri="4a6338db-c0f2-4972-84db-8e5c4f029a55"/>
    <ds:schemaRef ds:uri="b9ba64ae-cfd6-486d-b03f-4ca6c1393cf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7204B2-1027-4A46-93FD-7385BA87864E}">
  <ds:schemaRefs>
    <ds:schemaRef ds:uri="http://schemas.microsoft.com/office/2006/metadata/properties"/>
    <ds:schemaRef ds:uri="http://www.w3.org/2000/xmlns/"/>
    <ds:schemaRef ds:uri="b9ba64ae-cfd6-486d-b03f-4ca6c1393cf0"/>
    <ds:schemaRef ds:uri="http://www.w3.org/2001/XMLSchema-instance"/>
    <ds:schemaRef ds:uri="4a6338db-c0f2-4972-84db-8e5c4f029a55"/>
    <ds:schemaRef ds:uri="http://schemas.microsoft.com/office/infopath/2007/PartnerControls"/>
  </ds:schemaRefs>
</ds:datastoreItem>
</file>

<file path=customXml/itemProps3.xml><?xml version="1.0" encoding="utf-8"?>
<ds:datastoreItem xmlns:ds="http://schemas.openxmlformats.org/officeDocument/2006/customXml" ds:itemID="{C659AD3A-6D9F-4F73-9F80-D19E008035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TotalTime>
  <Words>813</Words>
  <Application>Microsoft Office PowerPoint</Application>
  <PresentationFormat>Apresentação na tela (16:9)</PresentationFormat>
  <Paragraphs>100</Paragraphs>
  <Slides>15</Slides>
  <Notes>15</Notes>
  <HiddenSlides>1</HiddenSlides>
  <MMClips>0</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Simple Light</vt:lpstr>
      <vt:lpstr>Emendas para OSC na política de assistência social  Resolução Sedese nº 116/2024</vt:lpstr>
      <vt:lpstr>O Marco Regulatório das Organizações da Sociedade Civil - MRosc</vt:lpstr>
      <vt:lpstr>O MRosc e o Suas</vt:lpstr>
      <vt:lpstr>O vínculo Suas</vt:lpstr>
      <vt:lpstr>O vínculo Suas</vt:lpstr>
      <vt:lpstr>Resolução Sedese nº 116/2024</vt:lpstr>
      <vt:lpstr>Resolução Sedese nº 116/2024</vt:lpstr>
      <vt:lpstr>Resolução Sedese nº 116/2024</vt:lpstr>
      <vt:lpstr>Resolução Sedese nº 116/2024</vt:lpstr>
      <vt:lpstr>Resolução Sedese nº 116/2024</vt:lpstr>
      <vt:lpstr>Resolução Sedese nº 116/2024</vt:lpstr>
      <vt:lpstr>Resolução Sedese nº 116/2024</vt:lpstr>
      <vt:lpstr>Resolução Sedese nº 116/2024</vt:lpstr>
      <vt:lpstr>Resolução Sedese nº 116/2024</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Emendas para OSC na política de assistência social  Resolução Sedese nº 116/2024</dc:title>
  <dc:creator>Avelar, Renato Sergio de</dc:creator>
  <cp:lastModifiedBy>Avelar, Renato Sergio de</cp:lastModifiedBy>
  <cp:revision>634</cp:revision>
  <dcterms:modified xsi:type="dcterms:W3CDTF">2025-02-03T16:36:11Z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0x01010006EFFC83F5F29640A014A6BED465B262</vt:lpwstr>
  </property>
  <property fmtid="{D5CDD505-2E9C-101B-9397-08002B2CF9AE}" pid="3" name="MediaServiceImageTags">
    <vt:lpwstr/>
  </property>
  <property fmtid="{D5CDD505-2E9C-101B-9397-08002B2CF9AE}" pid="4" name="MSIP_Label_e3f2a5e4-10d8-4dfe-8082-7352c27520cb_Enabled">
    <vt:lpwstr>true</vt:lpwstr>
  </property>
  <property fmtid="{D5CDD505-2E9C-101B-9397-08002B2CF9AE}" pid="5" name="MSIP_Label_e3f2a5e4-10d8-4dfe-8082-7352c27520cb_SetDate">
    <vt:lpwstr>2025-01-28T23:14:00Z</vt:lpwstr>
  </property>
  <property fmtid="{D5CDD505-2E9C-101B-9397-08002B2CF9AE}" pid="6" name="MSIP_Label_e3f2a5e4-10d8-4dfe-8082-7352c27520cb_Method">
    <vt:lpwstr>Standard</vt:lpwstr>
  </property>
  <property fmtid="{D5CDD505-2E9C-101B-9397-08002B2CF9AE}" pid="7" name="MSIP_Label_e3f2a5e4-10d8-4dfe-8082-7352c27520cb_Name">
    <vt:lpwstr>_Official</vt:lpwstr>
  </property>
  <property fmtid="{D5CDD505-2E9C-101B-9397-08002B2CF9AE}" pid="8" name="MSIP_Label_e3f2a5e4-10d8-4dfe-8082-7352c27520cb_SiteId">
    <vt:lpwstr>2864f69d-77c3-4fbe-bbc0-97502052391a</vt:lpwstr>
  </property>
  <property fmtid="{D5CDD505-2E9C-101B-9397-08002B2CF9AE}" pid="9" name="MSIP_Label_e3f2a5e4-10d8-4dfe-8082-7352c27520cb_ActionId">
    <vt:lpwstr>66c0de75-1c4c-442c-a49d-a018ae8b1e7a</vt:lpwstr>
  </property>
  <property fmtid="{D5CDD505-2E9C-101B-9397-08002B2CF9AE}" pid="10" name="MSIP_Label_e3f2a5e4-10d8-4dfe-8082-7352c27520cb_ContentBits">
    <vt:lpwstr>1</vt:lpwstr>
  </property>
  <property fmtid="{D5CDD505-2E9C-101B-9397-08002B2CF9AE}" pid="11" name="ClassificationContentMarkingHeaderLocations">
    <vt:lpwstr>Simple Light:3</vt:lpwstr>
  </property>
  <property fmtid="{D5CDD505-2E9C-101B-9397-08002B2CF9AE}" pid="12" name="ClassificationContentMarkingHeaderText">
    <vt:lpwstr>[OFFICIAL]</vt:lpwstr>
  </property>
</Properties>
</file>