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4"/>
  </p:sldMasterIdLst>
  <p:notesMasterIdLst>
    <p:notesMasterId r:id="rId25"/>
  </p:notesMasterIdLst>
  <p:sldIdLst>
    <p:sldId id="498" r:id="rId5"/>
    <p:sldId id="467" r:id="rId6"/>
    <p:sldId id="622" r:id="rId7"/>
    <p:sldId id="624" r:id="rId8"/>
    <p:sldId id="629" r:id="rId9"/>
    <p:sldId id="630" r:id="rId10"/>
    <p:sldId id="625" r:id="rId11"/>
    <p:sldId id="633" r:id="rId12"/>
    <p:sldId id="636" r:id="rId13"/>
    <p:sldId id="623" r:id="rId14"/>
    <p:sldId id="638" r:id="rId15"/>
    <p:sldId id="635" r:id="rId16"/>
    <p:sldId id="642" r:id="rId17"/>
    <p:sldId id="639" r:id="rId18"/>
    <p:sldId id="643" r:id="rId19"/>
    <p:sldId id="644" r:id="rId20"/>
    <p:sldId id="641" r:id="rId21"/>
    <p:sldId id="645" r:id="rId22"/>
    <p:sldId id="637" r:id="rId23"/>
    <p:sldId id="435" r:id="rId24"/>
  </p:sldIdLst>
  <p:sldSz cx="24384000" cy="13716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201627-A9DB-7A0C-8526-765B1A5E053C}" name="Luísa Andrade" initials="LA" userId="e8adca9b558f755a" providerId="Windows Live"/>
  <p188:author id="{98793241-7791-F1EC-9CF2-239F132EDEB4}" name="Letícia Garcia de Aguilar (SEGOV)" initials="L(" userId="S::m1503519@ca.mg.gov.br::13089fc2-002b-41dc-8430-1ecbb7834c12" providerId="AD"/>
  <p188:author id="{86A655A6-F833-01B3-8C6A-0C3C61802997}" name="Luísa Andrade da Cruz (SEGOV)" initials="LAdC(" userId="Luísa Andrade da Cruz (SEGOV)" providerId="None"/>
  <p188:author id="{7614A6A6-D6DD-CD14-3FF9-66B0F0E45237}" name="Luísa Andrade da Cruz (SEGOV)" initials="L(" userId="S::x20433@ca.mg.gov.br::98b9a5d6-1374-4fbb-b54f-89d0ee4be12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ticia Garcia" initials="LG" lastIdx="1" clrIdx="0">
    <p:extLst>
      <p:ext uri="{19B8F6BF-5375-455C-9EA6-DF929625EA0E}">
        <p15:presenceInfo xmlns:p15="http://schemas.microsoft.com/office/powerpoint/2012/main" userId="b8b010af16c87c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7A82"/>
    <a:srgbClr val="EEEEE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67217-6047-4026-AC9A-8F248FF72F89}" v="7" dt="2025-01-30T16:03:30.121"/>
    <p1510:client id="{E8DFC6D9-F610-43FD-955F-716D49C0CED9}" v="2" dt="2025-01-30T16:17:06.101"/>
    <p1510:client id="{F0353C00-4F3B-AF0E-5B80-C75CF18706C8}" v="10" dt="2025-01-31T14:46:56.36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56" autoAdjust="0"/>
  </p:normalViewPr>
  <p:slideViewPr>
    <p:cSldViewPr snapToGrid="0">
      <p:cViewPr varScale="1">
        <p:scale>
          <a:sx n="25" d="100"/>
          <a:sy n="25" d="100"/>
        </p:scale>
        <p:origin x="147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e Fraga Isidoro Bonaldi (SEGOV)" userId="S::m752684@ca.mg.gov.br::2fa8fa02-6e4d-4c9e-aece-89d4489f88f2" providerId="AD" clId="Web-{E8DFC6D9-F610-43FD-955F-716D49C0CED9}"/>
    <pc:docChg chg="modSld">
      <pc:chgData name="Emanuele Fraga Isidoro Bonaldi (SEGOV)" userId="S::m752684@ca.mg.gov.br::2fa8fa02-6e4d-4c9e-aece-89d4489f88f2" providerId="AD" clId="Web-{E8DFC6D9-F610-43FD-955F-716D49C0CED9}" dt="2025-01-30T16:17:01.648" v="0" actId="20577"/>
      <pc:docMkLst>
        <pc:docMk/>
      </pc:docMkLst>
      <pc:sldChg chg="modSp">
        <pc:chgData name="Emanuele Fraga Isidoro Bonaldi (SEGOV)" userId="S::m752684@ca.mg.gov.br::2fa8fa02-6e4d-4c9e-aece-89d4489f88f2" providerId="AD" clId="Web-{E8DFC6D9-F610-43FD-955F-716D49C0CED9}" dt="2025-01-30T16:17:01.648" v="0" actId="20577"/>
        <pc:sldMkLst>
          <pc:docMk/>
          <pc:sldMk cId="1764252723" sldId="638"/>
        </pc:sldMkLst>
        <pc:spChg chg="mod">
          <ac:chgData name="Emanuele Fraga Isidoro Bonaldi (SEGOV)" userId="S::m752684@ca.mg.gov.br::2fa8fa02-6e4d-4c9e-aece-89d4489f88f2" providerId="AD" clId="Web-{E8DFC6D9-F610-43FD-955F-716D49C0CED9}" dt="2025-01-30T16:17:01.648" v="0" actId="20577"/>
          <ac:spMkLst>
            <pc:docMk/>
            <pc:sldMk cId="1764252723" sldId="638"/>
            <ac:spMk id="7" creationId="{7134E01B-F294-7478-C130-53D723F4E895}"/>
          </ac:spMkLst>
        </pc:spChg>
      </pc:sldChg>
    </pc:docChg>
  </pc:docChgLst>
  <pc:docChgLst>
    <pc:chgData name="Emanuele Fraga Isidoro Bonaldi (SEGOV)" userId="S::m752684@ca.mg.gov.br::2fa8fa02-6e4d-4c9e-aece-89d4489f88f2" providerId="AD" clId="Web-{B2A67217-6047-4026-AC9A-8F248FF72F89}"/>
    <pc:docChg chg="modSld">
      <pc:chgData name="Emanuele Fraga Isidoro Bonaldi (SEGOV)" userId="S::m752684@ca.mg.gov.br::2fa8fa02-6e4d-4c9e-aece-89d4489f88f2" providerId="AD" clId="Web-{B2A67217-6047-4026-AC9A-8F248FF72F89}" dt="2025-01-30T16:03:29.886" v="2" actId="20577"/>
      <pc:docMkLst>
        <pc:docMk/>
      </pc:docMkLst>
      <pc:sldChg chg="modSp">
        <pc:chgData name="Emanuele Fraga Isidoro Bonaldi (SEGOV)" userId="S::m752684@ca.mg.gov.br::2fa8fa02-6e4d-4c9e-aece-89d4489f88f2" providerId="AD" clId="Web-{B2A67217-6047-4026-AC9A-8F248FF72F89}" dt="2025-01-30T16:03:29.886" v="2" actId="20577"/>
        <pc:sldMkLst>
          <pc:docMk/>
          <pc:sldMk cId="455708196" sldId="633"/>
        </pc:sldMkLst>
        <pc:spChg chg="mod">
          <ac:chgData name="Emanuele Fraga Isidoro Bonaldi (SEGOV)" userId="S::m752684@ca.mg.gov.br::2fa8fa02-6e4d-4c9e-aece-89d4489f88f2" providerId="AD" clId="Web-{B2A67217-6047-4026-AC9A-8F248FF72F89}" dt="2025-01-30T16:03:29.886" v="2" actId="20577"/>
          <ac:spMkLst>
            <pc:docMk/>
            <pc:sldMk cId="455708196" sldId="633"/>
            <ac:spMk id="5" creationId="{E9E035E7-E1F4-5069-F0AA-A1E2F4BDB3E1}"/>
          </ac:spMkLst>
        </pc:spChg>
      </pc:sldChg>
    </pc:docChg>
  </pc:docChgLst>
  <pc:docChgLst>
    <pc:chgData name="Thiago Thales Ribeiro (SEGOV)" userId="S::m7527047@ca.mg.gov.br::cb96379e-c1dd-43c0-9e94-5ec0ba1159b8" providerId="AD" clId="Web-{F0353C00-4F3B-AF0E-5B80-C75CF18706C8}"/>
    <pc:docChg chg="modSld">
      <pc:chgData name="Thiago Thales Ribeiro (SEGOV)" userId="S::m7527047@ca.mg.gov.br::cb96379e-c1dd-43c0-9e94-5ec0ba1159b8" providerId="AD" clId="Web-{F0353C00-4F3B-AF0E-5B80-C75CF18706C8}" dt="2025-01-31T14:46:46.536" v="3" actId="20577"/>
      <pc:docMkLst>
        <pc:docMk/>
      </pc:docMkLst>
      <pc:sldChg chg="modSp">
        <pc:chgData name="Thiago Thales Ribeiro (SEGOV)" userId="S::m7527047@ca.mg.gov.br::cb96379e-c1dd-43c0-9e94-5ec0ba1159b8" providerId="AD" clId="Web-{F0353C00-4F3B-AF0E-5B80-C75CF18706C8}" dt="2025-01-31T14:45:10.626" v="1" actId="20577"/>
        <pc:sldMkLst>
          <pc:docMk/>
          <pc:sldMk cId="2676804309" sldId="623"/>
        </pc:sldMkLst>
        <pc:spChg chg="mod">
          <ac:chgData name="Thiago Thales Ribeiro (SEGOV)" userId="S::m7527047@ca.mg.gov.br::cb96379e-c1dd-43c0-9e94-5ec0ba1159b8" providerId="AD" clId="Web-{F0353C00-4F3B-AF0E-5B80-C75CF18706C8}" dt="2025-01-31T14:45:10.626" v="1" actId="20577"/>
          <ac:spMkLst>
            <pc:docMk/>
            <pc:sldMk cId="2676804309" sldId="623"/>
            <ac:spMk id="10" creationId="{0EBC1EC5-9346-1750-25EC-A1C81C5E8EC5}"/>
          </ac:spMkLst>
        </pc:spChg>
      </pc:sldChg>
      <pc:sldChg chg="modSp">
        <pc:chgData name="Thiago Thales Ribeiro (SEGOV)" userId="S::m7527047@ca.mg.gov.br::cb96379e-c1dd-43c0-9e94-5ec0ba1159b8" providerId="AD" clId="Web-{F0353C00-4F3B-AF0E-5B80-C75CF18706C8}" dt="2025-01-31T14:46:46.536" v="3" actId="20577"/>
        <pc:sldMkLst>
          <pc:docMk/>
          <pc:sldMk cId="4173766557" sldId="641"/>
        </pc:sldMkLst>
        <pc:spChg chg="mod">
          <ac:chgData name="Thiago Thales Ribeiro (SEGOV)" userId="S::m7527047@ca.mg.gov.br::cb96379e-c1dd-43c0-9e94-5ec0ba1159b8" providerId="AD" clId="Web-{F0353C00-4F3B-AF0E-5B80-C75CF18706C8}" dt="2025-01-31T14:46:46.536" v="3" actId="20577"/>
          <ac:spMkLst>
            <pc:docMk/>
            <pc:sldMk cId="4173766557" sldId="641"/>
            <ac:spMk id="9" creationId="{BC4DF5BF-9D5C-7E90-B9E3-BBA9DB74F1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xfrm>
            <a:off x="1143000" y="685800"/>
            <a:ext cx="4572000" cy="3429000"/>
          </a:xfrm>
          <a:prstGeom prst="rect">
            <a:avLst/>
          </a:prstGeom>
        </p:spPr>
        <p:txBody>
          <a:bodyPr/>
          <a:lstStyle/>
          <a:p>
            <a:endParaRPr/>
          </a:p>
        </p:txBody>
      </p:sp>
      <p:sp>
        <p:nvSpPr>
          <p:cNvPr id="534" name="Shape 5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almg.gov.br/consulte/legislacao/completa/completa.html?num=48177&amp;ano=2021&amp;tipo=DE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Shape 755"/>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290697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F5F4-FF65-F501-C782-DCDA872B9EDE}"/>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62A87A23-8C6F-2A65-85FB-050FD502E18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832CD7C8-6703-549D-0E9D-B0D82A506530}"/>
              </a:ext>
            </a:extLst>
          </p:cNvPr>
          <p:cNvSpPr>
            <a:spLocks noGrp="1"/>
          </p:cNvSpPr>
          <p:nvPr>
            <p:ph type="body" sz="quarter" idx="1"/>
          </p:nvPr>
        </p:nvSpPr>
        <p:spPr>
          <a:prstGeom prst="rect">
            <a:avLst/>
          </a:prstGeom>
        </p:spPr>
        <p:txBody>
          <a:bodyPr/>
          <a:lstStyle/>
          <a:p>
            <a:pPr marL="271638" indent="-271638">
              <a:buSzPct val="45000"/>
              <a:buBlip>
                <a:blip r:embed="rId3"/>
              </a:buBlip>
            </a:pPr>
            <a:r>
              <a:rPr lang="pt-BR" dirty="0"/>
              <a:t>Após verificar que a OSC atende aos requisitos da legislação, chega o momento de definir qual será o objetivo comum entre as partes que será alcançado por intermédio da execução da parceria. </a:t>
            </a:r>
          </a:p>
          <a:p>
            <a:pPr marL="271638" indent="-271638">
              <a:buSzPct val="45000"/>
              <a:buBlip>
                <a:blip r:embed="rId3"/>
              </a:buBlip>
            </a:pPr>
            <a:endParaRPr lang="pt-BR" dirty="0"/>
          </a:p>
          <a:p>
            <a:pPr marL="271638" indent="-271638">
              <a:buSzPct val="45000"/>
              <a:buBlip>
                <a:blip r:embed="rId3"/>
              </a:buBlip>
            </a:pPr>
            <a:r>
              <a:rPr lang="pt-BR" dirty="0"/>
              <a:t>Neste ponto, é importante ressaltarmos o que foi apresentado anteriormente: o principal pressuposto da parceria é a reciprocidade de interesses. Isso quer dizer que a mera aquisição de um veículo para uma entidade privada, ainda que sem fins lucrativos, não é capaz de evidenciar o interesse compartilhado entre a administração pública e a organização. É fundamental, portanto, que o objeto da parceria seja definido de modo a demonstrar a utilidade do veículo para a execução de ações de relevância social, e não só para a incorporação do patrimônio da OSC. </a:t>
            </a:r>
          </a:p>
          <a:p>
            <a:pPr marL="271638" indent="-271638">
              <a:buSzPct val="45000"/>
              <a:buBlip>
                <a:blip r:embed="rId3"/>
              </a:buBlip>
            </a:pPr>
            <a:endParaRPr lang="pt-BR" dirty="0"/>
          </a:p>
          <a:p>
            <a:pPr marL="271638" indent="-271638">
              <a:buSzPct val="45000"/>
              <a:buBlip>
                <a:blip r:embed="rId3"/>
              </a:buBlip>
            </a:pPr>
            <a:r>
              <a:rPr lang="pt-BR" dirty="0"/>
              <a:t>É fundamental também que o objeto atenda ao escopo definido na legislação, uma vez que conforme já mencionado, o fato da parceria ser oriunda de indicação de emenda parlamentar não afasta a aplicação das demais regras do regime jurídico. </a:t>
            </a:r>
          </a:p>
          <a:p>
            <a:pPr marL="271638" indent="-271638">
              <a:buSzPct val="45000"/>
              <a:buBlip>
                <a:blip r:embed="rId3"/>
              </a:buBlip>
            </a:pPr>
            <a:endParaRPr lang="pt-BR" dirty="0"/>
          </a:p>
          <a:p>
            <a:pPr marL="271638" indent="-271638">
              <a:buSzPct val="45000"/>
              <a:buBlip>
                <a:blip r:embed="rId3"/>
              </a:buBlip>
            </a:pPr>
            <a:r>
              <a:rPr lang="pt-BR" dirty="0"/>
              <a:t>Isso quer dizer que a definição do objeto deve estar dentro do escopo de um projeto ou de uma atividade, obrigatoriamente. Ou seja, o veículo adquirido deve se destinar a execução de algum projeto desenvolvido pela OSC, e isso deve ser expressamente previsto no plano de trabalho. </a:t>
            </a:r>
            <a:endParaRPr dirty="0"/>
          </a:p>
        </p:txBody>
      </p:sp>
    </p:spTree>
    <p:extLst>
      <p:ext uri="{BB962C8B-B14F-4D97-AF65-F5344CB8AC3E}">
        <p14:creationId xmlns:p14="http://schemas.microsoft.com/office/powerpoint/2010/main" val="154620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64004-6DA5-6C0E-D392-0D4CC304203A}"/>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5A02772E-009A-C908-9DCD-9BE96ED4C1E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47219D1B-92DD-9C60-9FFD-A7AF9CBBB688}"/>
              </a:ext>
            </a:extLst>
          </p:cNvPr>
          <p:cNvSpPr>
            <a:spLocks noGrp="1"/>
          </p:cNvSpPr>
          <p:nvPr>
            <p:ph type="body" sz="quarter" idx="1"/>
          </p:nvPr>
        </p:nvSpPr>
        <p:spPr>
          <a:prstGeom prst="rect">
            <a:avLst/>
          </a:prstGeom>
        </p:spPr>
        <p:txBody>
          <a:bodyPr/>
          <a:lstStyle/>
          <a:p>
            <a:pPr marL="271638" indent="-271638">
              <a:buSzPct val="45000"/>
              <a:buBlip>
                <a:blip r:embed="rId3"/>
              </a:buBlip>
            </a:pPr>
            <a:endParaRPr dirty="0"/>
          </a:p>
          <a:p>
            <a:r>
              <a:rPr lang="pt-BR" dirty="0"/>
              <a:t>A OSC só pode executar o que está previsto no plano de trabalho. Caso seja necessário algum ajuste, ela deve observar as exigências da legislação para a alteração do plano, de forma prévia à realização da alteração. </a:t>
            </a:r>
          </a:p>
          <a:p>
            <a:endParaRPr lang="pt-BR" dirty="0"/>
          </a:p>
          <a:p>
            <a:r>
              <a:rPr lang="pt-BR" dirty="0"/>
              <a:t>Por qual motivo? Como visto anteriormente, a parceria é um acordo de interesse convergente entre as partes. Então, tudo o que a organização faz deve ser em COMUM ACORDO com a administração pública. </a:t>
            </a:r>
          </a:p>
          <a:p>
            <a:endParaRPr lang="pt-BR" dirty="0"/>
          </a:p>
          <a:p>
            <a:endParaRPr lang="pt-BR" dirty="0"/>
          </a:p>
        </p:txBody>
      </p:sp>
    </p:spTree>
    <p:extLst>
      <p:ext uri="{BB962C8B-B14F-4D97-AF65-F5344CB8AC3E}">
        <p14:creationId xmlns:p14="http://schemas.microsoft.com/office/powerpoint/2010/main" val="150182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D9D8-84CC-C5C2-771C-0C3BE15D37BD}"/>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1FC86F94-F71A-E26B-283D-D3F499339EC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BB4FACC5-3AB3-D4AC-456C-EC7DB7F26282}"/>
              </a:ext>
            </a:extLst>
          </p:cNvPr>
          <p:cNvSpPr>
            <a:spLocks noGrp="1"/>
          </p:cNvSpPr>
          <p:nvPr>
            <p:ph type="body" sz="quarter" idx="1"/>
          </p:nvPr>
        </p:nvSpPr>
        <p:spPr>
          <a:prstGeom prst="rect">
            <a:avLst/>
          </a:prstGeom>
        </p:spPr>
        <p:txBody>
          <a:bodyPr/>
          <a:lstStyle/>
          <a:p>
            <a:endParaRPr lang="pt-BR" dirty="0"/>
          </a:p>
        </p:txBody>
      </p:sp>
    </p:spTree>
    <p:extLst>
      <p:ext uri="{BB962C8B-B14F-4D97-AF65-F5344CB8AC3E}">
        <p14:creationId xmlns:p14="http://schemas.microsoft.com/office/powerpoint/2010/main" val="146442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C2AF-DB2F-6656-6475-9AB1F435F380}"/>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47C4C48A-686E-9064-BC6B-F93ADFE0525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EFA1B171-7774-C994-A682-BBE7F390EDD3}"/>
              </a:ext>
            </a:extLst>
          </p:cNvPr>
          <p:cNvSpPr>
            <a:spLocks noGrp="1"/>
          </p:cNvSpPr>
          <p:nvPr>
            <p:ph type="body" sz="quarter" idx="1"/>
          </p:nvPr>
        </p:nvSpPr>
        <p:spPr>
          <a:prstGeom prst="rect">
            <a:avLst/>
          </a:prstGeom>
        </p:spPr>
        <p:txBody>
          <a:bodyPr/>
          <a:lstStyle/>
          <a:p>
            <a:endParaRPr lang="pt-BR" dirty="0"/>
          </a:p>
          <a:p>
            <a:endParaRPr lang="pt-BR" dirty="0"/>
          </a:p>
        </p:txBody>
      </p:sp>
    </p:spTree>
    <p:extLst>
      <p:ext uri="{BB962C8B-B14F-4D97-AF65-F5344CB8AC3E}">
        <p14:creationId xmlns:p14="http://schemas.microsoft.com/office/powerpoint/2010/main" val="240595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2AE06-19F0-F784-65BE-26B86E850B72}"/>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FE459F1C-0602-0D3C-B63C-84E8D0E0E20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199C22A0-4BAB-0790-18CE-4F697F960632}"/>
              </a:ext>
            </a:extLst>
          </p:cNvPr>
          <p:cNvSpPr>
            <a:spLocks noGrp="1"/>
          </p:cNvSpPr>
          <p:nvPr>
            <p:ph type="body" sz="quarter" idx="1"/>
          </p:nvPr>
        </p:nvSpPr>
        <p:spPr>
          <a:prstGeom prst="rect">
            <a:avLst/>
          </a:prstGeom>
        </p:spPr>
        <p:txBody>
          <a:bodyPr/>
          <a:lstStyle/>
          <a:p>
            <a:endParaRPr lang="pt-BR" dirty="0"/>
          </a:p>
          <a:p>
            <a:r>
              <a:rPr lang="pt-BR" dirty="0"/>
              <a:t>Este campo deve conter, no mínimo, o relatório de monitoramento e a prestação de contas final. No entanto, como se trata de um campo de sugestões, caso a OSC possua outras formas de demonstração de execução das suas atividades (como relatórios periódicos, sites de divulgação de atividades, ou outros documentos internos de registro de suas atividades), esses outros documentos também podem ser informados neste campo como sugestões para a administração pública. </a:t>
            </a:r>
          </a:p>
        </p:txBody>
      </p:sp>
    </p:spTree>
    <p:extLst>
      <p:ext uri="{BB962C8B-B14F-4D97-AF65-F5344CB8AC3E}">
        <p14:creationId xmlns:p14="http://schemas.microsoft.com/office/powerpoint/2010/main" val="169282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92F8-00DC-2BB1-15CE-BE79EA993534}"/>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721E6AE6-C73B-0826-327E-31CFD97948BC}"/>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08B73BAD-D93F-3386-6A8D-AC54BA34E910}"/>
              </a:ext>
            </a:extLst>
          </p:cNvPr>
          <p:cNvSpPr>
            <a:spLocks noGrp="1"/>
          </p:cNvSpPr>
          <p:nvPr>
            <p:ph type="body" sz="quarter" idx="1"/>
          </p:nvPr>
        </p:nvSpPr>
        <p:spPr>
          <a:prstGeom prst="rect">
            <a:avLst/>
          </a:prstGeom>
        </p:spPr>
        <p:txBody>
          <a:bodyPr/>
          <a:lstStyle/>
          <a:p>
            <a:endParaRPr lang="pt-BR" dirty="0"/>
          </a:p>
          <a:p>
            <a:endParaRPr lang="pt-BR" dirty="0"/>
          </a:p>
        </p:txBody>
      </p:sp>
    </p:spTree>
    <p:extLst>
      <p:ext uri="{BB962C8B-B14F-4D97-AF65-F5344CB8AC3E}">
        <p14:creationId xmlns:p14="http://schemas.microsoft.com/office/powerpoint/2010/main" val="233309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6D9E-A8A7-8542-7D85-507B5F6EC636}"/>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88788D46-E554-3041-D9E4-5CD05E8BE02A}"/>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C575525A-5B8E-CB30-ED9A-ACD37975C2A7}"/>
              </a:ext>
            </a:extLst>
          </p:cNvPr>
          <p:cNvSpPr>
            <a:spLocks noGrp="1"/>
          </p:cNvSpPr>
          <p:nvPr>
            <p:ph type="body" sz="quarter" idx="1"/>
          </p:nvPr>
        </p:nvSpPr>
        <p:spPr>
          <a:prstGeom prst="rect">
            <a:avLst/>
          </a:prstGeom>
        </p:spPr>
        <p:txBody>
          <a:bodyPr/>
          <a:lstStyle/>
          <a:p>
            <a:endParaRPr lang="pt-BR" dirty="0"/>
          </a:p>
          <a:p>
            <a:r>
              <a:rPr lang="pt-BR" dirty="0"/>
              <a:t>Neste ponto, é importante lembrar que a OSC deve prever todos os gastos que serão necessários para a execução do objeto da parceria. Por exemplo: se houver compra de computador para a realização de aulas de informática e a OSC não tiver mesa, cadeira ou professores, o plano de aplicação de recursos deve conter não só a previsão de gasto com o computador, como também a previsão de despesa com os insumos necessários para a realização das aulas. (somente se ela não dispuser desses insumos)</a:t>
            </a:r>
          </a:p>
          <a:p>
            <a:endParaRPr lang="pt-BR" dirty="0"/>
          </a:p>
          <a:p>
            <a:r>
              <a:rPr lang="pt-BR" dirty="0"/>
              <a:t>No que se refere aos orçamentos, importante orientar a OSC que caso haja autorização do órgão, os orçamentos podem ser dispensados mediante a apresentação de outras formas de aferição de preços de mercado, tais como: </a:t>
            </a:r>
          </a:p>
          <a:p>
            <a:endParaRPr lang="pt-BR" dirty="0"/>
          </a:p>
          <a:p>
            <a:pPr algn="l"/>
            <a:r>
              <a:rPr lang="pt-BR" b="0" i="0" dirty="0">
                <a:solidFill>
                  <a:srgbClr val="191D27"/>
                </a:solidFill>
                <a:effectLst/>
                <a:latin typeface="Poppins" panose="00000500000000000000" pitchFamily="2" charset="0"/>
              </a:rPr>
              <a:t>I – outras parcerias da mesma natureza;</a:t>
            </a:r>
          </a:p>
          <a:p>
            <a:pPr algn="l"/>
            <a:r>
              <a:rPr lang="pt-BR" b="0" i="0" dirty="0">
                <a:solidFill>
                  <a:srgbClr val="191D27"/>
                </a:solidFill>
                <a:effectLst/>
                <a:latin typeface="Poppins" panose="00000500000000000000" pitchFamily="2" charset="0"/>
              </a:rPr>
              <a:t>II – contratos similares em execução ou concluídos no período de um ano anterior à data da apresentação da proposta de plano de trabalho;</a:t>
            </a:r>
          </a:p>
          <a:p>
            <a:pPr algn="l"/>
            <a:r>
              <a:rPr lang="pt-BR" b="0" i="0" dirty="0">
                <a:solidFill>
                  <a:srgbClr val="191D27"/>
                </a:solidFill>
                <a:effectLst/>
                <a:latin typeface="Poppins" panose="00000500000000000000" pitchFamily="2" charset="0"/>
              </a:rPr>
              <a:t>III – atas de registro de preços vigentes que tenham órgão ou entidade estadual como gestor ou participante;</a:t>
            </a:r>
          </a:p>
          <a:p>
            <a:pPr algn="l"/>
            <a:r>
              <a:rPr lang="pt-BR" b="0" i="0" dirty="0">
                <a:solidFill>
                  <a:srgbClr val="191D27"/>
                </a:solidFill>
                <a:effectLst/>
                <a:latin typeface="Poppins" panose="00000500000000000000" pitchFamily="2" charset="0"/>
              </a:rPr>
              <a:t>IV – Módulo de Melhores Preços do Sistema Integrado de Administração de Materiais e Serviços do Estado de Minas Gerais ou Banco de Preços do TCEMG;</a:t>
            </a:r>
          </a:p>
          <a:p>
            <a:pPr algn="l"/>
            <a:r>
              <a:rPr lang="pt-BR" b="0" i="0" dirty="0">
                <a:solidFill>
                  <a:srgbClr val="191D27"/>
                </a:solidFill>
                <a:effectLst/>
                <a:latin typeface="Poppins" panose="00000500000000000000" pitchFamily="2" charset="0"/>
              </a:rPr>
              <a:t>V – Painel de Preços, Bancos de Preços em Saúde ou outras tabelas referenciais mantidas pelo Governo Federal, considerando aquisições realizadas em Minas Gerais;</a:t>
            </a:r>
          </a:p>
          <a:p>
            <a:pPr algn="l"/>
            <a:r>
              <a:rPr lang="pt-BR" b="0" i="0" dirty="0">
                <a:solidFill>
                  <a:srgbClr val="191D27"/>
                </a:solidFill>
                <a:effectLst/>
                <a:latin typeface="Poppins" panose="00000500000000000000" pitchFamily="2" charset="0"/>
              </a:rPr>
              <a:t>VI – catálogo eletrônico de padronização de compras, serviços e obras;</a:t>
            </a:r>
          </a:p>
          <a:p>
            <a:pPr algn="l"/>
            <a:r>
              <a:rPr lang="pt-BR" b="0" i="0" dirty="0">
                <a:solidFill>
                  <a:srgbClr val="191D27"/>
                </a:solidFill>
                <a:effectLst/>
                <a:latin typeface="Poppins" panose="00000500000000000000" pitchFamily="2" charset="0"/>
              </a:rPr>
              <a:t>VII – pesquisa na base nacional de notas fiscais eletrônicas;</a:t>
            </a:r>
          </a:p>
          <a:p>
            <a:pPr algn="l"/>
            <a:r>
              <a:rPr lang="pt-BR" b="0" i="0" dirty="0">
                <a:solidFill>
                  <a:srgbClr val="191D27"/>
                </a:solidFill>
                <a:effectLst/>
                <a:latin typeface="Poppins" panose="00000500000000000000" pitchFamily="2" charset="0"/>
              </a:rPr>
              <a:t>VIII – utilização de dados de pesquisa publicada em mídia especializada, de tabela de referência formalmente aprovada pelo Poder Executivo estadual e de sítios eletrônicos especializados ou de domínio amplo, desde que contenham a data e hora de acesso.</a:t>
            </a:r>
          </a:p>
          <a:p>
            <a:endParaRPr lang="pt-BR" dirty="0"/>
          </a:p>
          <a:p>
            <a:endParaRPr lang="pt-BR" dirty="0"/>
          </a:p>
          <a:p>
            <a:endParaRPr lang="pt-BR" dirty="0"/>
          </a:p>
        </p:txBody>
      </p:sp>
    </p:spTree>
    <p:extLst>
      <p:ext uri="{BB962C8B-B14F-4D97-AF65-F5344CB8AC3E}">
        <p14:creationId xmlns:p14="http://schemas.microsoft.com/office/powerpoint/2010/main" val="126160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72490-B659-4D61-07AF-ADA493908E9D}"/>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177CEB0C-B427-0813-387D-EED4AFB81A8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EF9B3C4E-8501-2173-94C3-E8C54504A5F4}"/>
              </a:ext>
            </a:extLst>
          </p:cNvPr>
          <p:cNvSpPr>
            <a:spLocks noGrp="1"/>
          </p:cNvSpPr>
          <p:nvPr>
            <p:ph type="body" sz="quarter" idx="1"/>
          </p:nvPr>
        </p:nvSpPr>
        <p:spPr>
          <a:prstGeom prst="rect">
            <a:avLst/>
          </a:prstGeom>
        </p:spPr>
        <p:txBody>
          <a:bodyPr/>
          <a:lstStyle/>
          <a:p>
            <a:endParaRPr lang="pt-BR" dirty="0"/>
          </a:p>
          <a:p>
            <a:endParaRPr lang="pt-BR" dirty="0"/>
          </a:p>
          <a:p>
            <a:endParaRPr lang="pt-BR" dirty="0"/>
          </a:p>
        </p:txBody>
      </p:sp>
    </p:spTree>
    <p:extLst>
      <p:ext uri="{BB962C8B-B14F-4D97-AF65-F5344CB8AC3E}">
        <p14:creationId xmlns:p14="http://schemas.microsoft.com/office/powerpoint/2010/main" val="139152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D2C8-82B0-2CDA-CD5C-27971F5E25AB}"/>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9898367B-AF2F-3910-0D58-0BC60C485E3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0C6AF162-ABB0-AD8E-3490-75BB8405D4A8}"/>
              </a:ext>
            </a:extLst>
          </p:cNvPr>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65362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D7F5A-C82B-5187-5D42-DE0C01F5987C}"/>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1F48C033-C690-D91B-E497-215CE5AE3F8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6FC18589-67D9-3F42-8666-D5A12C62E9A0}"/>
              </a:ext>
            </a:extLst>
          </p:cNvPr>
          <p:cNvSpPr>
            <a:spLocks noGrp="1"/>
          </p:cNvSpPr>
          <p:nvPr>
            <p:ph type="body" sz="quarter" idx="1"/>
          </p:nvPr>
        </p:nvSpPr>
        <p:spPr>
          <a:prstGeom prst="rect">
            <a:avLst/>
          </a:prstGeom>
        </p:spPr>
        <p:txBody>
          <a:bodyPr/>
          <a:lstStyle/>
          <a:p>
            <a:pPr marL="271638" indent="-271638">
              <a:buSzPct val="45000"/>
              <a:buBlip>
                <a:blip r:embed="rId3"/>
              </a:buBlip>
            </a:pPr>
            <a:endParaRPr dirty="0"/>
          </a:p>
          <a:p>
            <a:r>
              <a:rPr lang="pt-BR" dirty="0"/>
              <a:t>Parceria não é contrato </a:t>
            </a:r>
          </a:p>
          <a:p>
            <a:r>
              <a:rPr lang="pt-BR" dirty="0"/>
              <a:t>Parceria não é convênio</a:t>
            </a:r>
          </a:p>
          <a:p>
            <a:r>
              <a:rPr lang="pt-BR" dirty="0"/>
              <a:t>Parceria não é doação. A OSC deve executar a parceria de acordo com o que foi planejado e prestar contas após a conclusão do objeto </a:t>
            </a:r>
          </a:p>
          <a:p>
            <a:endParaRPr lang="pt-BR" dirty="0"/>
          </a:p>
          <a:p>
            <a:r>
              <a:rPr lang="pt-BR" dirty="0"/>
              <a:t>O principal pressuposto da parceria é a reciprocidade de interesses. Significa dizer, em outras palavras, que tudo o que for feito na parceria deve ser em comum acordo com as partes envolvidas (a OSC não deve realizar nada sem a prévia autorização do órgão parceiro, e o objetivo a ser alcançado deve atender tanto ao interesse da administração pública quanto da OSC)</a:t>
            </a:r>
            <a:endParaRPr dirty="0"/>
          </a:p>
        </p:txBody>
      </p:sp>
    </p:spTree>
    <p:extLst>
      <p:ext uri="{BB962C8B-B14F-4D97-AF65-F5344CB8AC3E}">
        <p14:creationId xmlns:p14="http://schemas.microsoft.com/office/powerpoint/2010/main" val="126639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147BD-7CBE-74B9-0FBE-A00A45633F35}"/>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880BD81E-6BDC-98BD-1F6F-2808417060C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A04E1DC7-C827-21D5-4BF9-3F89C1F64E1A}"/>
              </a:ext>
            </a:extLst>
          </p:cNvPr>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395196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D6A8-F3CD-F45F-037A-03B064A03139}"/>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41EA12CD-5DE3-DC82-30D8-E7C393A3577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17580B2F-2423-C0C2-E815-7EFB7F5EB126}"/>
              </a:ext>
            </a:extLst>
          </p:cNvPr>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160785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14C2-DD33-C858-07B2-C3489E1A8167}"/>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5AE8D5C9-2297-B095-0CB7-43D7B4B98C4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8CCC74B0-334E-F149-EB9A-8B8DC003230C}"/>
              </a:ext>
            </a:extLst>
          </p:cNvPr>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190210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C2D2-C1AB-05C6-3416-391C08A66F94}"/>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3049290F-4A92-0F96-72DE-52F0A9D64AB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A7FE4F19-FCE9-6E6F-C5D0-BDD297962A82}"/>
              </a:ext>
            </a:extLst>
          </p:cNvPr>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16308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22F97-50C5-9D4A-0078-7E54D92665C8}"/>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8F7E30B2-EFB0-08E5-84FE-789451364C4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318CA7A5-4671-3195-57CE-4D108C829F5E}"/>
              </a:ext>
            </a:extLst>
          </p:cNvPr>
          <p:cNvSpPr>
            <a:spLocks noGrp="1"/>
          </p:cNvSpPr>
          <p:nvPr>
            <p:ph type="body" sz="quarter" idx="1"/>
          </p:nvPr>
        </p:nvSpPr>
        <p:spPr>
          <a:prstGeom prst="rect">
            <a:avLst/>
          </a:prstGeom>
        </p:spPr>
        <p:txBody>
          <a:bodyPr/>
          <a:lstStyle/>
          <a:p>
            <a:pPr marL="271638" indent="-271638">
              <a:buSzPct val="45000"/>
              <a:buBlip>
                <a:blip r:embed="rId3"/>
              </a:buBlip>
            </a:pPr>
            <a:endParaRPr dirty="0"/>
          </a:p>
          <a:p>
            <a:r>
              <a:rPr lang="pt-BR" dirty="0"/>
              <a:t>Outras despesas: </a:t>
            </a:r>
          </a:p>
          <a:p>
            <a:endParaRPr lang="pt-BR" dirty="0"/>
          </a:p>
          <a:p>
            <a:pPr algn="l" rtl="0" fontAlgn="base">
              <a:lnSpc>
                <a:spcPts val="1425"/>
              </a:lnSpc>
              <a:buFont typeface="Arial" panose="020B0604020202020204" pitchFamily="34" charset="0"/>
              <a:buChar char="•"/>
            </a:pPr>
            <a:r>
              <a:rPr lang="pt-BR" sz="1800" b="0" i="0" u="none" strike="noStrike" dirty="0">
                <a:solidFill>
                  <a:srgbClr val="000000"/>
                </a:solidFill>
                <a:effectLst/>
                <a:latin typeface="Calibri Light" panose="020F0302020204030204" pitchFamily="34" charset="0"/>
              </a:rPr>
              <a:t>Custos indiretos</a:t>
            </a:r>
            <a:r>
              <a:rPr lang="en-US" sz="1800" b="0" i="0" dirty="0">
                <a:solidFill>
                  <a:srgbClr val="000000"/>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pPr algn="l" rtl="0" fontAlgn="base">
              <a:lnSpc>
                <a:spcPts val="1425"/>
              </a:lnSpc>
              <a:buFont typeface="Arial" panose="020B0604020202020204" pitchFamily="34" charset="0"/>
              <a:buChar char="•"/>
            </a:pPr>
            <a:r>
              <a:rPr lang="pt-BR" sz="1800" b="0" i="0" u="none" strike="noStrike" dirty="0">
                <a:solidFill>
                  <a:srgbClr val="000000"/>
                </a:solidFill>
                <a:effectLst/>
                <a:latin typeface="Calibri Light" panose="020F0302020204030204" pitchFamily="34" charset="0"/>
              </a:rPr>
              <a:t>Remuneração de equipe de trabalho </a:t>
            </a:r>
            <a:r>
              <a:rPr lang="en-US" sz="1800" b="0" i="0" dirty="0">
                <a:solidFill>
                  <a:srgbClr val="000000"/>
                </a:solidFill>
                <a:effectLst/>
                <a:latin typeface="Calibri Light" panose="020F0302020204030204" pitchFamily="34" charset="0"/>
              </a:rPr>
              <a:t>​</a:t>
            </a:r>
            <a:endParaRPr lang="en-US" b="0" i="0" dirty="0">
              <a:solidFill>
                <a:srgbClr val="000000"/>
              </a:solidFill>
              <a:effectLst/>
              <a:latin typeface="Arial" panose="020B0604020202020204" pitchFamily="34" charset="0"/>
            </a:endParaRPr>
          </a:p>
          <a:p>
            <a:endParaRPr lang="pt-BR" dirty="0"/>
          </a:p>
          <a:p>
            <a:endParaRPr lang="pt-BR" dirty="0"/>
          </a:p>
          <a:p>
            <a:r>
              <a:rPr lang="pt-BR" dirty="0"/>
              <a:t>Essa compreensão é importante para definirmos o objeto da parceria posteriormente. </a:t>
            </a:r>
            <a:endParaRPr dirty="0"/>
          </a:p>
        </p:txBody>
      </p:sp>
    </p:spTree>
    <p:extLst>
      <p:ext uri="{BB962C8B-B14F-4D97-AF65-F5344CB8AC3E}">
        <p14:creationId xmlns:p14="http://schemas.microsoft.com/office/powerpoint/2010/main" val="377075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0F171-C70E-3298-B6A4-81A72C6FF4CD}"/>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724C73B0-0F81-C315-3B9F-61A8BC40083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D8E5AD4A-7430-A62E-C5F7-315686C84A67}"/>
              </a:ext>
            </a:extLst>
          </p:cNvPr>
          <p:cNvSpPr>
            <a:spLocks noGrp="1"/>
          </p:cNvSpPr>
          <p:nvPr>
            <p:ph type="body" sz="quarter" idx="1"/>
          </p:nvPr>
        </p:nvSpPr>
        <p:spPr>
          <a:prstGeom prst="rect">
            <a:avLst/>
          </a:prstGeom>
        </p:spPr>
        <p:txBody>
          <a:bodyPr/>
          <a:lstStyle/>
          <a:p>
            <a:pPr marL="271638" indent="-271638">
              <a:buSzPct val="45000"/>
              <a:buBlip>
                <a:blip r:embed="rId3"/>
              </a:buBlip>
            </a:pPr>
            <a:endParaRPr/>
          </a:p>
          <a:p>
            <a:endParaRPr/>
          </a:p>
        </p:txBody>
      </p:sp>
    </p:spTree>
    <p:extLst>
      <p:ext uri="{BB962C8B-B14F-4D97-AF65-F5344CB8AC3E}">
        <p14:creationId xmlns:p14="http://schemas.microsoft.com/office/powerpoint/2010/main" val="140113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9096-C9B6-4915-EBE6-CFC06B20E607}"/>
            </a:ext>
          </a:extLst>
        </p:cNvPr>
        <p:cNvGrpSpPr/>
        <p:nvPr/>
      </p:nvGrpSpPr>
      <p:grpSpPr>
        <a:xfrm>
          <a:off x="0" y="0"/>
          <a:ext cx="0" cy="0"/>
          <a:chOff x="0" y="0"/>
          <a:chExt cx="0" cy="0"/>
        </a:xfrm>
      </p:grpSpPr>
      <p:sp>
        <p:nvSpPr>
          <p:cNvPr id="755" name="Shape 755">
            <a:extLst>
              <a:ext uri="{FF2B5EF4-FFF2-40B4-BE49-F238E27FC236}">
                <a16:creationId xmlns:a16="http://schemas.microsoft.com/office/drawing/2014/main" id="{AE78C861-2A0C-F3EB-8F38-B32391C4AD2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756" name="Shape 756">
            <a:extLst>
              <a:ext uri="{FF2B5EF4-FFF2-40B4-BE49-F238E27FC236}">
                <a16:creationId xmlns:a16="http://schemas.microsoft.com/office/drawing/2014/main" id="{B08E4673-7E6A-3D61-B588-06B8FB78BBFF}"/>
              </a:ext>
            </a:extLst>
          </p:cNvPr>
          <p:cNvSpPr>
            <a:spLocks noGrp="1"/>
          </p:cNvSpPr>
          <p:nvPr>
            <p:ph type="body" sz="quarter" idx="1"/>
          </p:nvPr>
        </p:nvSpPr>
        <p:spPr>
          <a:prstGeom prst="rect">
            <a:avLst/>
          </a:prstGeom>
        </p:spPr>
        <p:txBody>
          <a:bodyPr/>
          <a:lstStyle/>
          <a:p>
            <a:pPr marL="271638" indent="-271638">
              <a:buSzPct val="45000"/>
              <a:buBlip>
                <a:blip r:embed="rId3"/>
              </a:buBlip>
            </a:pPr>
            <a:endParaRPr dirty="0"/>
          </a:p>
          <a:p>
            <a:r>
              <a:rPr lang="pt-BR" dirty="0"/>
              <a:t>Para constatar que a OSC atende aos requisitos da legislação, verificar o seu cadastro no Cagec:</a:t>
            </a:r>
          </a:p>
          <a:p>
            <a:endParaRPr lang="pt-BR" dirty="0"/>
          </a:p>
          <a:p>
            <a:pPr algn="l"/>
            <a:r>
              <a:rPr lang="pt-BR" b="0" i="0" dirty="0">
                <a:solidFill>
                  <a:srgbClr val="191D27"/>
                </a:solidFill>
                <a:effectLst/>
                <a:latin typeface="Poppins" panose="00000500000000000000" pitchFamily="2" charset="0"/>
              </a:rPr>
              <a:t>Art. 25 – As OSCs que pretendam celebrar parceria com órgão ou entidade estadual deverão realizar cadastro prévio no Cagec.</a:t>
            </a:r>
          </a:p>
          <a:p>
            <a:pPr algn="l"/>
            <a:r>
              <a:rPr lang="pt-BR" b="0" i="0" dirty="0">
                <a:solidFill>
                  <a:srgbClr val="191D27"/>
                </a:solidFill>
                <a:effectLst/>
                <a:latin typeface="Poppins" panose="00000500000000000000" pitchFamily="2" charset="0"/>
              </a:rPr>
              <a:t>§ 1º – Para cadastro no Cagec, a OSC deverá apresentar seu estatuto ou contrato social, e, caso julgue necessário, regimento interno e demais documentos exigidos em regulamento específico para:</a:t>
            </a:r>
          </a:p>
          <a:p>
            <a:pPr algn="l"/>
            <a:r>
              <a:rPr lang="pt-BR" b="0" i="0" dirty="0">
                <a:solidFill>
                  <a:srgbClr val="191D27"/>
                </a:solidFill>
                <a:effectLst/>
                <a:latin typeface="Poppins" panose="00000500000000000000" pitchFamily="2" charset="0"/>
              </a:rPr>
              <a:t>I – habilitação jurídica;</a:t>
            </a:r>
          </a:p>
          <a:p>
            <a:pPr algn="l"/>
            <a:r>
              <a:rPr lang="pt-BR" b="0" i="0" dirty="0">
                <a:solidFill>
                  <a:srgbClr val="191D27"/>
                </a:solidFill>
                <a:effectLst/>
                <a:latin typeface="Poppins" panose="00000500000000000000" pitchFamily="2" charset="0"/>
              </a:rPr>
              <a:t>II – credenciamento do representante legal;</a:t>
            </a:r>
          </a:p>
          <a:p>
            <a:pPr algn="l"/>
            <a:r>
              <a:rPr lang="pt-BR" b="0" i="0" dirty="0">
                <a:solidFill>
                  <a:srgbClr val="191D27"/>
                </a:solidFill>
                <a:effectLst/>
                <a:latin typeface="Poppins" panose="00000500000000000000" pitchFamily="2" charset="0"/>
              </a:rPr>
              <a:t>III – regularidade fiscal e trabalhista;</a:t>
            </a:r>
          </a:p>
          <a:p>
            <a:pPr algn="l"/>
            <a:r>
              <a:rPr lang="pt-BR" b="0" i="0" dirty="0">
                <a:solidFill>
                  <a:srgbClr val="191D27"/>
                </a:solidFill>
                <a:effectLst/>
                <a:latin typeface="Poppins" panose="00000500000000000000" pitchFamily="2" charset="0"/>
              </a:rPr>
              <a:t>IV – responsabilidade e transparência fiscal;</a:t>
            </a:r>
          </a:p>
          <a:p>
            <a:pPr algn="l"/>
            <a:r>
              <a:rPr lang="pt-BR" b="0" i="0" dirty="0">
                <a:solidFill>
                  <a:srgbClr val="191D27"/>
                </a:solidFill>
                <a:effectLst/>
                <a:latin typeface="Poppins" panose="00000500000000000000" pitchFamily="2" charset="0"/>
              </a:rPr>
              <a:t>V – regularidade no uso de recursos públicos e adimplência com o Estado de Minas Gerais;</a:t>
            </a:r>
          </a:p>
          <a:p>
            <a:pPr algn="l"/>
            <a:r>
              <a:rPr lang="pt-BR" b="0" i="0" dirty="0">
                <a:solidFill>
                  <a:srgbClr val="191D27"/>
                </a:solidFill>
                <a:effectLst/>
                <a:latin typeface="Poppins" panose="00000500000000000000" pitchFamily="2" charset="0"/>
              </a:rPr>
              <a:t>VI – qualificação em política pública setorial;</a:t>
            </a:r>
          </a:p>
          <a:p>
            <a:pPr algn="l"/>
            <a:r>
              <a:rPr lang="pt-BR" b="0" i="0" dirty="0">
                <a:solidFill>
                  <a:srgbClr val="191D27"/>
                </a:solidFill>
                <a:effectLst/>
                <a:latin typeface="Poppins" panose="00000500000000000000" pitchFamily="2" charset="0"/>
              </a:rPr>
              <a:t>VII – situação de itens específicos do Marco Regulatório das Organizações da Sociedade Civil – MROSC.</a:t>
            </a:r>
          </a:p>
          <a:p>
            <a:pPr algn="l"/>
            <a:r>
              <a:rPr lang="pt-BR" b="0" i="0" dirty="0">
                <a:solidFill>
                  <a:srgbClr val="191D27"/>
                </a:solidFill>
                <a:effectLst/>
                <a:latin typeface="Poppins" panose="00000500000000000000" pitchFamily="2" charset="0"/>
              </a:rPr>
              <a:t>(Parágrafo com redação dada pelo art. 17 do </a:t>
            </a:r>
            <a:r>
              <a:rPr lang="pt-BR" b="0" i="0" u="none" strike="noStrike" dirty="0">
                <a:solidFill>
                  <a:srgbClr val="CC0000"/>
                </a:solidFill>
                <a:effectLst/>
                <a:latin typeface="Poppins" panose="00000500000000000000" pitchFamily="2" charset="0"/>
                <a:hlinkClick r:id="rId4"/>
              </a:rPr>
              <a:t>Decreto nº 48.177, de 16/4/2021</a:t>
            </a:r>
            <a:r>
              <a:rPr lang="pt-BR" b="0" i="0" dirty="0">
                <a:solidFill>
                  <a:srgbClr val="191D27"/>
                </a:solidFill>
                <a:effectLst/>
                <a:latin typeface="Poppins" panose="00000500000000000000" pitchFamily="2" charset="0"/>
              </a:rPr>
              <a:t>, em vigor a partir de 1º/8/2021.)</a:t>
            </a:r>
          </a:p>
          <a:p>
            <a:pPr algn="l"/>
            <a:r>
              <a:rPr lang="pt-BR" b="0" i="0" dirty="0">
                <a:solidFill>
                  <a:srgbClr val="191D27"/>
                </a:solidFill>
                <a:effectLst/>
                <a:latin typeface="Poppins" panose="00000500000000000000" pitchFamily="2" charset="0"/>
              </a:rPr>
              <a:t>§ 1º-A – Compete à unidade gestora do Cagec analisar o cumprimento dos requisitos previstos nos incisos I, III, IV e alínea “a” do inciso V do art. 33, no art. 34 e nos incisos I, II e IV do art. 39 da Lei Federal nº 13.019, de 2014, observadas as orientações da Advocacia-Geral do Estado – AGE.</a:t>
            </a:r>
          </a:p>
          <a:p>
            <a:pPr algn="l"/>
            <a:r>
              <a:rPr lang="pt-BR" b="0" i="0" dirty="0">
                <a:solidFill>
                  <a:srgbClr val="191D27"/>
                </a:solidFill>
                <a:effectLst/>
                <a:latin typeface="Poppins" panose="00000500000000000000" pitchFamily="2" charset="0"/>
              </a:rPr>
              <a:t>(Parágrafo acrescentado pelo art. 17 do </a:t>
            </a:r>
            <a:r>
              <a:rPr lang="pt-BR" b="0" i="0" u="none" strike="noStrike" dirty="0">
                <a:solidFill>
                  <a:srgbClr val="CC0000"/>
                </a:solidFill>
                <a:effectLst/>
                <a:latin typeface="Poppins" panose="00000500000000000000" pitchFamily="2" charset="0"/>
                <a:hlinkClick r:id="rId4"/>
              </a:rPr>
              <a:t>Decreto nº 48.177, de 16/4/2021</a:t>
            </a:r>
            <a:r>
              <a:rPr lang="pt-BR" b="0" i="0" dirty="0">
                <a:solidFill>
                  <a:srgbClr val="191D27"/>
                </a:solidFill>
                <a:effectLst/>
                <a:latin typeface="Poppins" panose="00000500000000000000" pitchFamily="2" charset="0"/>
              </a:rPr>
              <a:t>, em vigor a partir de 1º/8/2021.)</a:t>
            </a:r>
          </a:p>
          <a:p>
            <a:pPr algn="l"/>
            <a:r>
              <a:rPr lang="pt-BR" b="0" i="0" dirty="0">
                <a:solidFill>
                  <a:srgbClr val="191D27"/>
                </a:solidFill>
                <a:effectLst/>
                <a:latin typeface="Poppins" panose="00000500000000000000" pitchFamily="2" charset="0"/>
              </a:rPr>
              <a:t>§ 1º-B – A não observância dos requisitos para comprovação de qualificação em política pública ou do cumprimento do disposto nos incisos I, III, IV e alínea “a” do inciso V do art. 33 da Lei Federal nº 13.019, de 2014, não implicará situação irregular no Cagec, mas será sinalizada no certificado de registro cadastral, conforme incisos VI ou VII do § 1º.</a:t>
            </a:r>
          </a:p>
          <a:p>
            <a:pPr algn="l"/>
            <a:r>
              <a:rPr lang="pt-BR" b="0" i="0" dirty="0">
                <a:solidFill>
                  <a:srgbClr val="191D27"/>
                </a:solidFill>
                <a:effectLst/>
                <a:latin typeface="Poppins" panose="00000500000000000000" pitchFamily="2" charset="0"/>
              </a:rPr>
              <a:t>(Parágrafo acrescentado pelo art. 17 do </a:t>
            </a:r>
            <a:r>
              <a:rPr lang="pt-BR" b="0" i="0" u="none" strike="noStrike" dirty="0">
                <a:solidFill>
                  <a:srgbClr val="CC0000"/>
                </a:solidFill>
                <a:effectLst/>
                <a:latin typeface="Poppins" panose="00000500000000000000" pitchFamily="2" charset="0"/>
                <a:hlinkClick r:id="rId4"/>
              </a:rPr>
              <a:t>Decreto nº 48.177, de 16/4/2021</a:t>
            </a:r>
            <a:r>
              <a:rPr lang="pt-BR" b="0" i="0" dirty="0">
                <a:solidFill>
                  <a:srgbClr val="191D27"/>
                </a:solidFill>
                <a:effectLst/>
                <a:latin typeface="Poppins" panose="00000500000000000000" pitchFamily="2" charset="0"/>
              </a:rPr>
              <a:t>, em vigor a partir de 1º/8/2021.)</a:t>
            </a:r>
          </a:p>
          <a:p>
            <a:pPr algn="l"/>
            <a:r>
              <a:rPr lang="pt-BR" b="0" i="0" dirty="0">
                <a:solidFill>
                  <a:srgbClr val="191D27"/>
                </a:solidFill>
                <a:effectLst/>
                <a:latin typeface="Poppins" panose="00000500000000000000" pitchFamily="2" charset="0"/>
              </a:rPr>
              <a:t>§ 2º – A irregularidade será caracterizada pelo descumprimento de exigência dos incisos I a V do § 1º.</a:t>
            </a:r>
          </a:p>
          <a:p>
            <a:pPr algn="l"/>
            <a:r>
              <a:rPr lang="pt-BR" b="0" i="0" dirty="0">
                <a:solidFill>
                  <a:srgbClr val="191D27"/>
                </a:solidFill>
                <a:effectLst/>
                <a:latin typeface="Poppins" panose="00000500000000000000" pitchFamily="2" charset="0"/>
              </a:rPr>
              <a:t>(Parágrafo com redação dada pelo art. 17 do </a:t>
            </a:r>
            <a:r>
              <a:rPr lang="pt-BR" b="0" i="0" u="none" strike="noStrike" dirty="0">
                <a:solidFill>
                  <a:srgbClr val="CC0000"/>
                </a:solidFill>
                <a:effectLst/>
                <a:latin typeface="Poppins" panose="00000500000000000000" pitchFamily="2" charset="0"/>
                <a:hlinkClick r:id="rId4"/>
              </a:rPr>
              <a:t>Decreto nº 48.177, de 16/4/2021</a:t>
            </a:r>
            <a:r>
              <a:rPr lang="pt-BR" b="0" i="0" dirty="0">
                <a:solidFill>
                  <a:srgbClr val="191D27"/>
                </a:solidFill>
                <a:effectLst/>
                <a:latin typeface="Poppins" panose="00000500000000000000" pitchFamily="2" charset="0"/>
              </a:rPr>
              <a:t>, em vigor a partir de 1º/8/2021.)</a:t>
            </a:r>
          </a:p>
          <a:p>
            <a:pPr algn="l"/>
            <a:r>
              <a:rPr lang="pt-BR" b="0" i="0" dirty="0">
                <a:solidFill>
                  <a:srgbClr val="191D27"/>
                </a:solidFill>
                <a:effectLst/>
                <a:latin typeface="Poppins" panose="00000500000000000000" pitchFamily="2" charset="0"/>
              </a:rPr>
              <a:t>§ 3º – A OSC deverá manter permanentemente atualizada a documentação exigida, sob pena de caracterizar situação irregular no Cagec.</a:t>
            </a:r>
          </a:p>
          <a:p>
            <a:pPr algn="l"/>
            <a:r>
              <a:rPr lang="pt-BR" b="0" i="0" dirty="0">
                <a:solidFill>
                  <a:srgbClr val="191D27"/>
                </a:solidFill>
                <a:effectLst/>
                <a:latin typeface="Poppins" panose="00000500000000000000" pitchFamily="2" charset="0"/>
              </a:rPr>
              <a:t>(Parágrafo com redação dada pelo art. 17 do </a:t>
            </a:r>
            <a:r>
              <a:rPr lang="pt-BR" b="0" i="0" u="none" strike="noStrike" dirty="0">
                <a:solidFill>
                  <a:srgbClr val="CC0000"/>
                </a:solidFill>
                <a:effectLst/>
                <a:latin typeface="Poppins" panose="00000500000000000000" pitchFamily="2" charset="0"/>
                <a:hlinkClick r:id="rId4"/>
              </a:rPr>
              <a:t>Decreto nº 48.177, de 16/4/2021</a:t>
            </a:r>
            <a:r>
              <a:rPr lang="pt-BR" b="0" i="0" dirty="0">
                <a:solidFill>
                  <a:srgbClr val="191D27"/>
                </a:solidFill>
                <a:effectLst/>
                <a:latin typeface="Poppins" panose="00000500000000000000" pitchFamily="2" charset="0"/>
              </a:rPr>
              <a:t>, em vigor a partir de 1º/8/2021.)</a:t>
            </a:r>
          </a:p>
          <a:p>
            <a:pPr algn="l"/>
            <a:r>
              <a:rPr lang="pt-BR" b="0" i="0" dirty="0">
                <a:solidFill>
                  <a:srgbClr val="191D27"/>
                </a:solidFill>
                <a:effectLst/>
                <a:latin typeface="Poppins" panose="00000500000000000000" pitchFamily="2" charset="0"/>
              </a:rPr>
              <a:t>§ 4º – Verificada falsidade de qualquer documento apresentado para o cadastro, o órgão ou entidade estadual parceiro notificará o Cagec e rescindirá a parceria, observado o disposto no art. 90, sem prejuízo da apuração de responsabilidade administrativa, civil e penal.</a:t>
            </a:r>
          </a:p>
          <a:p>
            <a:endParaRPr lang="pt-BR" dirty="0"/>
          </a:p>
          <a:p>
            <a:endParaRPr lang="pt-BR" dirty="0"/>
          </a:p>
          <a:p>
            <a:r>
              <a:rPr lang="pt-BR" dirty="0"/>
              <a:t>Atenção! Em relação à capacidade técnica e operacional, não é necessário que a organização tenha capacidade técnica e operacional prévia, ou seja, é possível que a parceria preveja os insumos necessários para garantir essa capacidade, como a contratação de serviços, remuneração de equipe de trabalho, aquisição de bens, dentre outros. </a:t>
            </a:r>
          </a:p>
          <a:p>
            <a:endParaRPr lang="pt-BR" dirty="0"/>
          </a:p>
          <a:p>
            <a:r>
              <a:rPr lang="pt-BR" dirty="0"/>
              <a:t>Exemplificar: de nada adianta a OSC ter computadores para dar aulas de informática para determinada população se ela não dispuser de um espaço adequado, com mesas e cadeiras, e, também, de professores capacitados para dar as aulas. </a:t>
            </a:r>
          </a:p>
          <a:p>
            <a:endParaRPr lang="pt-BR" dirty="0"/>
          </a:p>
          <a:p>
            <a:endParaRPr lang="pt-BR" dirty="0"/>
          </a:p>
          <a:p>
            <a:endParaRPr dirty="0"/>
          </a:p>
        </p:txBody>
      </p:sp>
    </p:spTree>
    <p:extLst>
      <p:ext uri="{BB962C8B-B14F-4D97-AF65-F5344CB8AC3E}">
        <p14:creationId xmlns:p14="http://schemas.microsoft.com/office/powerpoint/2010/main" val="405105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mailto:youremail@myemail.com?subjec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972BE-01CD-474A-80B0-4AD2678D2B60}"/>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C9F0B4C7-3714-4E26-AFF8-B8B293D342E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5176E11-246A-40AC-937B-D726B67B7232}"/>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5" name="Espaço Reservado para Rodapé 4">
            <a:extLst>
              <a:ext uri="{FF2B5EF4-FFF2-40B4-BE49-F238E27FC236}">
                <a16:creationId xmlns:a16="http://schemas.microsoft.com/office/drawing/2014/main" id="{F8CD3D75-FB40-4EDB-9D45-A8B8C23D40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E8EF0B-44C4-44E1-9ED5-DB88F3C8AAC4}"/>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85159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B1639-663C-4D2A-B66E-F942A391BB7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95476F3-47CA-40F9-B798-9E998657C67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A2BCCD1-3534-4BFE-B175-3E53547AA711}"/>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5" name="Espaço Reservado para Rodapé 4">
            <a:extLst>
              <a:ext uri="{FF2B5EF4-FFF2-40B4-BE49-F238E27FC236}">
                <a16:creationId xmlns:a16="http://schemas.microsoft.com/office/drawing/2014/main" id="{61C81B8C-5D7C-4DCE-BE60-23059D72EB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6BA6F01-7989-430B-ADF2-CC5C0B4B25B9}"/>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7619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C535AFB-0D64-497A-9C94-23FFB5DAF404}"/>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DC2577D-4473-43CB-A215-3683797C891F}"/>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30A1B6-A6E4-401E-8D7D-5E4D6C8CD8A6}"/>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5" name="Espaço Reservado para Rodapé 4">
            <a:extLst>
              <a:ext uri="{FF2B5EF4-FFF2-40B4-BE49-F238E27FC236}">
                <a16:creationId xmlns:a16="http://schemas.microsoft.com/office/drawing/2014/main" id="{8F2F1C7E-BF8F-4FC1-8FEB-05BD1B6C38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86CA063-BFAB-4CF3-9949-29E3447BB71B}"/>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89904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5" name="Imagem"/>
          <p:cNvSpPr>
            <a:spLocks noGrp="1"/>
          </p:cNvSpPr>
          <p:nvPr>
            <p:ph type="pic" idx="21"/>
          </p:nvPr>
        </p:nvSpPr>
        <p:spPr>
          <a:xfrm>
            <a:off x="-41105" y="-1312714"/>
            <a:ext cx="24499890" cy="16341428"/>
          </a:xfrm>
          <a:prstGeom prst="rect">
            <a:avLst/>
          </a:prstGeom>
        </p:spPr>
        <p:txBody>
          <a:bodyPr lIns="91439" tIns="45719" rIns="91439" bIns="45719" anchor="t">
            <a:noAutofit/>
          </a:bodyPr>
          <a:lstStyle/>
          <a:p>
            <a:r>
              <a:rPr lang="pt-BR"/>
              <a:t>Clique no ícone para adicionar uma imagem</a:t>
            </a:r>
            <a:endParaRPr/>
          </a:p>
        </p:txBody>
      </p:sp>
      <p:sp>
        <p:nvSpPr>
          <p:cNvPr id="16" name="Retângulo Arredondado"/>
          <p:cNvSpPr>
            <a:spLocks noGrp="1"/>
          </p:cNvSpPr>
          <p:nvPr>
            <p:ph type="body" sz="quarter" idx="22"/>
          </p:nvPr>
        </p:nvSpPr>
        <p:spPr>
          <a:xfrm>
            <a:off x="7069523" y="6281013"/>
            <a:ext cx="3630663" cy="820230"/>
          </a:xfrm>
          <a:prstGeom prst="roundRect">
            <a:avLst>
              <a:gd name="adj" fmla="val 32660"/>
            </a:avLst>
          </a:prstGeom>
          <a:solidFill>
            <a:srgbClr val="FFFFFF">
              <a:alpha val="70000"/>
            </a:srgbClr>
          </a:soli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17" name="eleifend"/>
          <p:cNvSpPr txBox="1">
            <a:spLocks noGrp="1"/>
          </p:cNvSpPr>
          <p:nvPr>
            <p:ph type="body" sz="quarter" idx="23"/>
          </p:nvPr>
        </p:nvSpPr>
        <p:spPr>
          <a:xfrm>
            <a:off x="7618347" y="6186699"/>
            <a:ext cx="2533016" cy="1044576"/>
          </a:xfrm>
          <a:prstGeom prst="rect">
            <a:avLst/>
          </a:prstGeom>
        </p:spPr>
        <p:txBody>
          <a:bodyPr wrap="none">
            <a:spAutoFit/>
          </a:bodyPr>
          <a:lstStyle>
            <a:lvl1pPr marL="0" indent="0" algn="ctr">
              <a:spcBef>
                <a:spcPts val="0"/>
              </a:spcBef>
              <a:buSzTx/>
              <a:buNone/>
              <a:defRPr sz="5200">
                <a:solidFill>
                  <a:srgbClr val="9B5054"/>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18" name="Círculo"/>
          <p:cNvSpPr>
            <a:spLocks noGrp="1"/>
          </p:cNvSpPr>
          <p:nvPr>
            <p:ph type="body" sz="quarter" idx="24"/>
          </p:nvPr>
        </p:nvSpPr>
        <p:spPr>
          <a:xfrm>
            <a:off x="10720768" y="2249073"/>
            <a:ext cx="2942325" cy="2942326"/>
          </a:xfrm>
          <a:prstGeom prst="ellipse">
            <a:avLst/>
          </a:prstGeom>
          <a:solidFill>
            <a:srgbClr val="864851">
              <a:alpha val="44383"/>
            </a:srgbClr>
          </a:soli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19" name="option congue"/>
          <p:cNvSpPr txBox="1">
            <a:spLocks noGrp="1"/>
          </p:cNvSpPr>
          <p:nvPr>
            <p:ph type="body" sz="quarter" idx="25"/>
          </p:nvPr>
        </p:nvSpPr>
        <p:spPr>
          <a:xfrm>
            <a:off x="11017975" y="6154949"/>
            <a:ext cx="6264073" cy="1108076"/>
          </a:xfrm>
          <a:prstGeom prst="rect">
            <a:avLst/>
          </a:prstGeom>
        </p:spPr>
        <p:txBody>
          <a:bodyPr wrap="none">
            <a:spAutoFit/>
          </a:bodyPr>
          <a:lstStyle>
            <a:lvl1pPr marL="0" indent="0">
              <a:spcBef>
                <a:spcPts val="0"/>
              </a:spcBef>
              <a:buSzTx/>
              <a:buNone/>
              <a:defRPr sz="5600" cap="all">
                <a:solidFill>
                  <a:srgbClr val="FFFFFF"/>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20" name="Imagem"/>
          <p:cNvSpPr>
            <a:spLocks noGrp="1"/>
          </p:cNvSpPr>
          <p:nvPr>
            <p:ph type="pic" sz="quarter" idx="26"/>
          </p:nvPr>
        </p:nvSpPr>
        <p:spPr>
          <a:xfrm>
            <a:off x="10301345" y="1829513"/>
            <a:ext cx="3781171" cy="3781171"/>
          </a:xfrm>
          <a:prstGeom prst="rect">
            <a:avLst/>
          </a:prstGeom>
        </p:spPr>
        <p:txBody>
          <a:bodyPr lIns="91439" tIns="45719" rIns="91439" bIns="45719" anchor="t">
            <a:noAutofit/>
          </a:bodyPr>
          <a:lstStyle/>
          <a:p>
            <a:r>
              <a:rPr lang="pt-BR"/>
              <a:t>Clique no ícone para adicionar uma imagem</a:t>
            </a:r>
            <a:endParaRPr/>
          </a:p>
        </p:txBody>
      </p:sp>
      <p:sp>
        <p:nvSpPr>
          <p:cNvPr id="21" name="Retângulo"/>
          <p:cNvSpPr>
            <a:spLocks noGrp="1"/>
          </p:cNvSpPr>
          <p:nvPr>
            <p:ph type="body" sz="quarter" idx="27"/>
          </p:nvPr>
        </p:nvSpPr>
        <p:spPr>
          <a:xfrm>
            <a:off x="-48946" y="13610702"/>
            <a:ext cx="24453763" cy="117205"/>
          </a:xfrm>
          <a:prstGeom prst="rect">
            <a:avLst/>
          </a:prstGeom>
          <a:gradFill>
            <a:gsLst>
              <a:gs pos="0">
                <a:srgbClr val="D68464"/>
              </a:gs>
              <a:gs pos="32280">
                <a:srgbClr val="CC5D57"/>
              </a:gs>
              <a:gs pos="69653">
                <a:srgbClr val="8E3948"/>
              </a:gs>
              <a:gs pos="100000">
                <a:srgbClr val="64415A"/>
              </a:gs>
            </a:gsLst>
            <a:lin ang="5400000"/>
          </a:gra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22" name="Retângulo"/>
          <p:cNvSpPr>
            <a:spLocks noGrp="1"/>
          </p:cNvSpPr>
          <p:nvPr>
            <p:ph type="body" sz="quarter" idx="28"/>
          </p:nvPr>
        </p:nvSpPr>
        <p:spPr>
          <a:xfrm rot="10800000" flipH="1">
            <a:off x="-11789" y="-4652"/>
            <a:ext cx="24453760" cy="117205"/>
          </a:xfrm>
          <a:prstGeom prst="rect">
            <a:avLst/>
          </a:prstGeom>
          <a:gradFill>
            <a:gsLst>
              <a:gs pos="0">
                <a:srgbClr val="D68464"/>
              </a:gs>
              <a:gs pos="32280">
                <a:srgbClr val="CC5D57"/>
              </a:gs>
              <a:gs pos="69653">
                <a:srgbClr val="8E3948"/>
              </a:gs>
            </a:gsLst>
            <a:lin ang="5400000"/>
          </a:gra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23" name="Typi non habent claritatem insitam; est usus legentis in iis qui facit eorum claritatem. Investigationes demonstraverunt lectores legere me lius quod ii legunt"/>
          <p:cNvSpPr txBox="1">
            <a:spLocks noGrp="1"/>
          </p:cNvSpPr>
          <p:nvPr>
            <p:ph type="body" sz="quarter" idx="29"/>
          </p:nvPr>
        </p:nvSpPr>
        <p:spPr>
          <a:xfrm>
            <a:off x="4732110" y="9701571"/>
            <a:ext cx="14919779" cy="1108076"/>
          </a:xfrm>
          <a:prstGeom prst="rect">
            <a:avLst/>
          </a:prstGeom>
        </p:spPr>
        <p:txBody>
          <a:bodyPr>
            <a:spAutoFit/>
          </a:bodyPr>
          <a:lstStyle>
            <a:lvl1pPr marL="0" indent="0" algn="ctr">
              <a:spcBef>
                <a:spcPts val="0"/>
              </a:spcBef>
              <a:buSzTx/>
              <a:buNone/>
              <a:defRPr sz="2800" i="1">
                <a:solidFill>
                  <a:srgbClr val="FFFFFF"/>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24" name="Imagem"/>
          <p:cNvSpPr>
            <a:spLocks noGrp="1"/>
          </p:cNvSpPr>
          <p:nvPr>
            <p:ph type="pic" sz="quarter" idx="30"/>
          </p:nvPr>
        </p:nvSpPr>
        <p:spPr>
          <a:xfrm>
            <a:off x="10146982" y="7456041"/>
            <a:ext cx="1283632" cy="1283632"/>
          </a:xfrm>
          <a:prstGeom prst="rect">
            <a:avLst/>
          </a:prstGeom>
        </p:spPr>
        <p:txBody>
          <a:bodyPr lIns="91439" tIns="45719" rIns="91439" bIns="45719" anchor="t">
            <a:noAutofit/>
          </a:bodyPr>
          <a:lstStyle/>
          <a:p>
            <a:r>
              <a:rPr lang="pt-BR"/>
              <a:t>Clique no ícone para adicionar uma imagem</a:t>
            </a:r>
            <a:endParaRPr/>
          </a:p>
        </p:txBody>
      </p:sp>
      <p:sp>
        <p:nvSpPr>
          <p:cNvPr id="25" name="Imagem"/>
          <p:cNvSpPr>
            <a:spLocks noGrp="1"/>
          </p:cNvSpPr>
          <p:nvPr>
            <p:ph type="pic" sz="quarter" idx="31"/>
          </p:nvPr>
        </p:nvSpPr>
        <p:spPr>
          <a:xfrm>
            <a:off x="11479228" y="7385163"/>
            <a:ext cx="1425543" cy="1425543"/>
          </a:xfrm>
          <a:prstGeom prst="rect">
            <a:avLst/>
          </a:prstGeom>
        </p:spPr>
        <p:txBody>
          <a:bodyPr lIns="91439" tIns="45719" rIns="91439" bIns="45719" anchor="t">
            <a:noAutofit/>
          </a:bodyPr>
          <a:lstStyle/>
          <a:p>
            <a:r>
              <a:rPr lang="pt-BR"/>
              <a:t>Clique no ícone para adicionar uma imagem</a:t>
            </a:r>
            <a:endParaRPr/>
          </a:p>
        </p:txBody>
      </p:sp>
      <p:sp>
        <p:nvSpPr>
          <p:cNvPr id="26" name="Imagem"/>
          <p:cNvSpPr>
            <a:spLocks noGrp="1"/>
          </p:cNvSpPr>
          <p:nvPr>
            <p:ph type="pic" sz="quarter" idx="32"/>
          </p:nvPr>
        </p:nvSpPr>
        <p:spPr>
          <a:xfrm>
            <a:off x="12953054" y="7455892"/>
            <a:ext cx="1283929" cy="1283929"/>
          </a:xfrm>
          <a:prstGeom prst="rect">
            <a:avLst/>
          </a:prstGeom>
        </p:spPr>
        <p:txBody>
          <a:bodyPr lIns="91439" tIns="45719" rIns="91439" bIns="45719" anchor="t">
            <a:noAutofit/>
          </a:bodyPr>
          <a:lstStyle/>
          <a:p>
            <a:r>
              <a:rPr lang="pt-BR"/>
              <a:t>Clique no ícone para adicionar uma imagem</a:t>
            </a:r>
            <a:endParaRPr/>
          </a:p>
        </p:txBody>
      </p:sp>
      <p:sp>
        <p:nvSpPr>
          <p:cNvPr id="27"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5262889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ext &amp; Photo">
    <p:spTree>
      <p:nvGrpSpPr>
        <p:cNvPr id="1" name=""/>
        <p:cNvGrpSpPr/>
        <p:nvPr/>
      </p:nvGrpSpPr>
      <p:grpSpPr>
        <a:xfrm>
          <a:off x="0" y="0"/>
          <a:ext cx="0" cy="0"/>
          <a:chOff x="0" y="0"/>
          <a:chExt cx="0" cy="0"/>
        </a:xfrm>
      </p:grpSpPr>
      <p:sp>
        <p:nvSpPr>
          <p:cNvPr id="59" name="Imagem"/>
          <p:cNvSpPr>
            <a:spLocks noGrp="1"/>
          </p:cNvSpPr>
          <p:nvPr>
            <p:ph type="pic" idx="21"/>
          </p:nvPr>
        </p:nvSpPr>
        <p:spPr>
          <a:xfrm>
            <a:off x="-1109374" y="-1646260"/>
            <a:ext cx="25500029" cy="17008520"/>
          </a:xfrm>
          <a:prstGeom prst="rect">
            <a:avLst/>
          </a:prstGeom>
        </p:spPr>
        <p:txBody>
          <a:bodyPr lIns="91439" tIns="45719" rIns="91439" bIns="45719" anchor="t">
            <a:noAutofit/>
          </a:bodyPr>
          <a:lstStyle/>
          <a:p>
            <a:r>
              <a:rPr lang="pt-BR"/>
              <a:t>Clique no ícone para adicionar uma imagem</a:t>
            </a:r>
            <a:endParaRPr/>
          </a:p>
        </p:txBody>
      </p:sp>
      <p:sp>
        <p:nvSpPr>
          <p:cNvPr id="60" name="Retângulo Arredondado"/>
          <p:cNvSpPr>
            <a:spLocks noGrp="1"/>
          </p:cNvSpPr>
          <p:nvPr>
            <p:ph type="body" sz="quarter" idx="22"/>
          </p:nvPr>
        </p:nvSpPr>
        <p:spPr>
          <a:xfrm>
            <a:off x="9470563" y="12065408"/>
            <a:ext cx="3630663" cy="820230"/>
          </a:xfrm>
          <a:prstGeom prst="roundRect">
            <a:avLst>
              <a:gd name="adj" fmla="val 32660"/>
            </a:avLst>
          </a:prstGeom>
          <a:solidFill>
            <a:srgbClr val="FFFFFF">
              <a:alpha val="70000"/>
            </a:srgbClr>
          </a:soli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61" name="eleifend"/>
          <p:cNvSpPr txBox="1">
            <a:spLocks noGrp="1"/>
          </p:cNvSpPr>
          <p:nvPr>
            <p:ph type="body" sz="quarter" idx="23"/>
          </p:nvPr>
        </p:nvSpPr>
        <p:spPr>
          <a:xfrm>
            <a:off x="10019387" y="11971094"/>
            <a:ext cx="2533016" cy="1044576"/>
          </a:xfrm>
          <a:prstGeom prst="rect">
            <a:avLst/>
          </a:prstGeom>
        </p:spPr>
        <p:txBody>
          <a:bodyPr wrap="none">
            <a:spAutoFit/>
          </a:bodyPr>
          <a:lstStyle>
            <a:lvl1pPr marL="0" indent="0" algn="ctr">
              <a:spcBef>
                <a:spcPts val="0"/>
              </a:spcBef>
              <a:buSzTx/>
              <a:buNone/>
              <a:defRPr sz="5200">
                <a:solidFill>
                  <a:srgbClr val="9B5054"/>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62" name="Linha"/>
          <p:cNvSpPr>
            <a:spLocks noGrp="1"/>
          </p:cNvSpPr>
          <p:nvPr>
            <p:ph type="body" sz="quarter" idx="24"/>
          </p:nvPr>
        </p:nvSpPr>
        <p:spPr>
          <a:xfrm>
            <a:off x="13433040" y="12163388"/>
            <a:ext cx="312423" cy="659268"/>
          </a:xfrm>
          <a:custGeom>
            <a:avLst/>
            <a:gdLst/>
            <a:ahLst/>
            <a:cxnLst>
              <a:cxn ang="0">
                <a:pos x="wd2" y="hd2"/>
              </a:cxn>
              <a:cxn ang="5400000">
                <a:pos x="wd2" y="hd2"/>
              </a:cxn>
              <a:cxn ang="10800000">
                <a:pos x="wd2" y="hd2"/>
              </a:cxn>
              <a:cxn ang="16200000">
                <a:pos x="wd2" y="hd2"/>
              </a:cxn>
            </a:cxnLst>
            <a:rect l="0" t="0" r="r" b="b"/>
            <a:pathLst>
              <a:path w="21600" h="21600" extrusionOk="0">
                <a:moveTo>
                  <a:pt x="1561" y="0"/>
                </a:moveTo>
                <a:lnTo>
                  <a:pt x="21600" y="10987"/>
                </a:lnTo>
                <a:lnTo>
                  <a:pt x="0" y="21600"/>
                </a:lnTo>
              </a:path>
            </a:pathLst>
          </a:custGeom>
          <a:ln>
            <a:solidFill>
              <a:srgbClr val="D98C7E"/>
            </a:solidFill>
          </a:ln>
        </p:spPr>
        <p:txBody>
          <a:bodyPr>
            <a:noAutofit/>
          </a:bodyPr>
          <a:lstStyle/>
          <a:p>
            <a:pPr marL="0" lvl="0" indent="0" algn="ctr">
              <a:spcBef>
                <a:spcPts val="0"/>
              </a:spcBef>
              <a:buSzTx/>
              <a:buNone/>
              <a:defRPr sz="3200"/>
            </a:pPr>
            <a:r>
              <a:rPr lang="pt-BR"/>
              <a:t>Clique para editar os estilos de texto Mestres</a:t>
            </a:r>
          </a:p>
        </p:txBody>
      </p:sp>
      <p:sp>
        <p:nvSpPr>
          <p:cNvPr id="63" name="Linha"/>
          <p:cNvSpPr>
            <a:spLocks noGrp="1"/>
          </p:cNvSpPr>
          <p:nvPr>
            <p:ph type="body" sz="quarter" idx="25"/>
          </p:nvPr>
        </p:nvSpPr>
        <p:spPr>
          <a:xfrm>
            <a:off x="13599729" y="12163568"/>
            <a:ext cx="312423" cy="659268"/>
          </a:xfrm>
          <a:custGeom>
            <a:avLst/>
            <a:gdLst/>
            <a:ahLst/>
            <a:cxnLst>
              <a:cxn ang="0">
                <a:pos x="wd2" y="hd2"/>
              </a:cxn>
              <a:cxn ang="5400000">
                <a:pos x="wd2" y="hd2"/>
              </a:cxn>
              <a:cxn ang="10800000">
                <a:pos x="wd2" y="hd2"/>
              </a:cxn>
              <a:cxn ang="16200000">
                <a:pos x="wd2" y="hd2"/>
              </a:cxn>
            </a:cxnLst>
            <a:rect l="0" t="0" r="r" b="b"/>
            <a:pathLst>
              <a:path w="21600" h="21600" extrusionOk="0">
                <a:moveTo>
                  <a:pt x="1561" y="0"/>
                </a:moveTo>
                <a:lnTo>
                  <a:pt x="21600" y="10987"/>
                </a:lnTo>
                <a:lnTo>
                  <a:pt x="0" y="21600"/>
                </a:lnTo>
              </a:path>
            </a:pathLst>
          </a:custGeom>
          <a:ln>
            <a:solidFill>
              <a:srgbClr val="D98C7E"/>
            </a:solidFill>
          </a:ln>
        </p:spPr>
        <p:txBody>
          <a:bodyPr>
            <a:noAutofit/>
          </a:bodyPr>
          <a:lstStyle/>
          <a:p>
            <a:pPr marL="0" lvl="0" indent="0" algn="ctr">
              <a:spcBef>
                <a:spcPts val="0"/>
              </a:spcBef>
              <a:buSzTx/>
              <a:buNone/>
              <a:defRPr sz="3200"/>
            </a:pPr>
            <a:r>
              <a:rPr lang="pt-BR"/>
              <a:t>Clique para editar os estilos de texto Mestres</a:t>
            </a:r>
          </a:p>
        </p:txBody>
      </p:sp>
      <p:sp>
        <p:nvSpPr>
          <p:cNvPr id="64" name="Linha"/>
          <p:cNvSpPr>
            <a:spLocks noGrp="1"/>
          </p:cNvSpPr>
          <p:nvPr>
            <p:ph type="body" sz="quarter" idx="26"/>
          </p:nvPr>
        </p:nvSpPr>
        <p:spPr>
          <a:xfrm>
            <a:off x="13766417" y="12163568"/>
            <a:ext cx="312423" cy="659268"/>
          </a:xfrm>
          <a:custGeom>
            <a:avLst/>
            <a:gdLst/>
            <a:ahLst/>
            <a:cxnLst>
              <a:cxn ang="0">
                <a:pos x="wd2" y="hd2"/>
              </a:cxn>
              <a:cxn ang="5400000">
                <a:pos x="wd2" y="hd2"/>
              </a:cxn>
              <a:cxn ang="10800000">
                <a:pos x="wd2" y="hd2"/>
              </a:cxn>
              <a:cxn ang="16200000">
                <a:pos x="wd2" y="hd2"/>
              </a:cxn>
            </a:cxnLst>
            <a:rect l="0" t="0" r="r" b="b"/>
            <a:pathLst>
              <a:path w="21600" h="21600" extrusionOk="0">
                <a:moveTo>
                  <a:pt x="1561" y="0"/>
                </a:moveTo>
                <a:lnTo>
                  <a:pt x="21600" y="10987"/>
                </a:lnTo>
                <a:lnTo>
                  <a:pt x="0" y="21600"/>
                </a:lnTo>
              </a:path>
            </a:pathLst>
          </a:custGeom>
          <a:ln>
            <a:solidFill>
              <a:srgbClr val="D98C7E"/>
            </a:solidFill>
          </a:ln>
        </p:spPr>
        <p:txBody>
          <a:bodyPr>
            <a:noAutofit/>
          </a:bodyPr>
          <a:lstStyle/>
          <a:p>
            <a:pPr marL="0" lvl="0" indent="0" algn="ctr">
              <a:spcBef>
                <a:spcPts val="0"/>
              </a:spcBef>
              <a:buSzTx/>
              <a:buNone/>
              <a:defRPr sz="3200"/>
            </a:pPr>
            <a:r>
              <a:rPr lang="pt-BR"/>
              <a:t>Clique para editar os estilos de texto Mestres</a:t>
            </a:r>
          </a:p>
        </p:txBody>
      </p:sp>
      <p:sp>
        <p:nvSpPr>
          <p:cNvPr id="65" name="3"/>
          <p:cNvSpPr txBox="1">
            <a:spLocks noGrp="1"/>
          </p:cNvSpPr>
          <p:nvPr>
            <p:ph type="body" sz="quarter" idx="27"/>
          </p:nvPr>
        </p:nvSpPr>
        <p:spPr>
          <a:xfrm>
            <a:off x="14280555" y="11850445"/>
            <a:ext cx="624968" cy="1285876"/>
          </a:xfrm>
          <a:prstGeom prst="rect">
            <a:avLst/>
          </a:prstGeom>
        </p:spPr>
        <p:txBody>
          <a:bodyPr wrap="none">
            <a:spAutoFit/>
          </a:bodyPr>
          <a:lstStyle>
            <a:lvl1pPr marL="0" indent="0" algn="ctr">
              <a:spcBef>
                <a:spcPts val="0"/>
              </a:spcBef>
              <a:buSzTx/>
              <a:buNone/>
              <a:defRPr sz="6600">
                <a:solidFill>
                  <a:srgbClr val="D98B7E"/>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66" name="Accumsan et iusto odio"/>
          <p:cNvSpPr txBox="1">
            <a:spLocks noGrp="1"/>
          </p:cNvSpPr>
          <p:nvPr>
            <p:ph type="body" sz="quarter" idx="28"/>
          </p:nvPr>
        </p:nvSpPr>
        <p:spPr>
          <a:xfrm>
            <a:off x="11729450" y="3149083"/>
            <a:ext cx="8223632" cy="981076"/>
          </a:xfrm>
          <a:prstGeom prst="rect">
            <a:avLst/>
          </a:prstGeom>
        </p:spPr>
        <p:txBody>
          <a:bodyPr wrap="none">
            <a:spAutoFit/>
          </a:bodyPr>
          <a:lstStyle>
            <a:lvl1pPr marL="0" indent="0" algn="ctr">
              <a:spcBef>
                <a:spcPts val="0"/>
              </a:spcBef>
              <a:buSzTx/>
              <a:buNone/>
              <a:defRPr sz="4800" cap="all">
                <a:solidFill>
                  <a:srgbClr val="373737"/>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67" name="Imagem"/>
          <p:cNvSpPr>
            <a:spLocks noGrp="1"/>
          </p:cNvSpPr>
          <p:nvPr>
            <p:ph type="pic" sz="half" idx="29"/>
          </p:nvPr>
        </p:nvSpPr>
        <p:spPr>
          <a:xfrm>
            <a:off x="70008" y="1413810"/>
            <a:ext cx="7115077" cy="9932647"/>
          </a:xfrm>
          <a:prstGeom prst="rect">
            <a:avLst/>
          </a:prstGeom>
          <a:ln w="63500">
            <a:solidFill>
              <a:srgbClr val="D98C7E"/>
            </a:solidFill>
          </a:ln>
        </p:spPr>
        <p:txBody>
          <a:bodyPr lIns="91439" tIns="45719" rIns="91439" bIns="45719" anchor="t">
            <a:noAutofit/>
          </a:bodyPr>
          <a:lstStyle/>
          <a:p>
            <a:r>
              <a:rPr lang="pt-BR"/>
              <a:t>Clique no ícone para adicionar uma imagem</a:t>
            </a:r>
            <a:endParaRPr/>
          </a:p>
        </p:txBody>
      </p:sp>
      <p:sp>
        <p:nvSpPr>
          <p:cNvPr id="68" name="Typi non habent claritatem insitam; est usus legentis in iis qui facit eorum claritatem. Investigationes demonstraverunt lectores legere me lius quod ii legunt saepius. Claritas est etiam processus"/>
          <p:cNvSpPr txBox="1">
            <a:spLocks noGrp="1"/>
          </p:cNvSpPr>
          <p:nvPr>
            <p:ph type="body" sz="quarter" idx="30"/>
          </p:nvPr>
        </p:nvSpPr>
        <p:spPr>
          <a:xfrm>
            <a:off x="1360064" y="7085747"/>
            <a:ext cx="4534730" cy="3800476"/>
          </a:xfrm>
          <a:prstGeom prst="rect">
            <a:avLst/>
          </a:prstGeom>
        </p:spPr>
        <p:txBody>
          <a:bodyPr>
            <a:spAutoFit/>
          </a:bodyPr>
          <a:lstStyle>
            <a:lvl1pPr marL="0" indent="0" algn="ctr">
              <a:spcBef>
                <a:spcPts val="0"/>
              </a:spcBef>
              <a:buSzTx/>
              <a:buNone/>
              <a:defRPr sz="26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69" name="Mirum est notare quam littera gothica, quam nunc putamus parum claram, anteposuerit litterarum formas"/>
          <p:cNvSpPr txBox="1">
            <a:spLocks noGrp="1"/>
          </p:cNvSpPr>
          <p:nvPr>
            <p:ph type="body" sz="quarter" idx="31"/>
          </p:nvPr>
        </p:nvSpPr>
        <p:spPr>
          <a:xfrm>
            <a:off x="11621318" y="4462383"/>
            <a:ext cx="8439895" cy="1819276"/>
          </a:xfrm>
          <a:prstGeom prst="rect">
            <a:avLst/>
          </a:prstGeom>
        </p:spPr>
        <p:txBody>
          <a:bodyPr>
            <a:spAutoFit/>
          </a:bodyPr>
          <a:lstStyle>
            <a:lvl1pPr marL="0" indent="0" algn="ctr">
              <a:spcBef>
                <a:spcPts val="0"/>
              </a:spcBef>
              <a:buSzTx/>
              <a:buNone/>
              <a:defRPr sz="3200" i="1">
                <a:solidFill>
                  <a:srgbClr val="C3675D"/>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70" name="Claritas est etiam processus dynamicus, qui sequitur mutationem consuetudium lectorum. Mirum est notare quam littera gothica, quam nunc putamus parum claram, anteposuerit litterarum formas humanitatis per seacula quarta decima et quinta decima. Eodem mod"/>
          <p:cNvSpPr txBox="1">
            <a:spLocks noGrp="1"/>
          </p:cNvSpPr>
          <p:nvPr>
            <p:ph type="body" sz="quarter" idx="32"/>
          </p:nvPr>
        </p:nvSpPr>
        <p:spPr>
          <a:xfrm>
            <a:off x="11621318" y="7152046"/>
            <a:ext cx="8439895" cy="2607470"/>
          </a:xfrm>
          <a:prstGeom prst="rect">
            <a:avLst/>
          </a:prstGeom>
        </p:spPr>
        <p:txBody>
          <a:bodyPr>
            <a:noAutofit/>
          </a:bodyPr>
          <a:lstStyle>
            <a:lvl1pPr marL="0" indent="0" algn="just">
              <a:spcBef>
                <a:spcPts val="0"/>
              </a:spcBef>
              <a:buSzTx/>
              <a:buNone/>
              <a:defRPr sz="2200">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71" name="Retângulo Arredondado"/>
          <p:cNvSpPr>
            <a:spLocks noGrp="1"/>
          </p:cNvSpPr>
          <p:nvPr>
            <p:ph type="body" sz="quarter" idx="33"/>
          </p:nvPr>
        </p:nvSpPr>
        <p:spPr>
          <a:xfrm>
            <a:off x="1238086" y="5722468"/>
            <a:ext cx="4778686" cy="671306"/>
          </a:xfrm>
          <a:prstGeom prst="roundRect">
            <a:avLst>
              <a:gd name="adj" fmla="val 39906"/>
            </a:avLst>
          </a:prstGeom>
          <a:solidFill>
            <a:srgbClr val="FFFFFF">
              <a:alpha val="70000"/>
            </a:srgbClr>
          </a:soli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72" name="Samanta John"/>
          <p:cNvSpPr txBox="1">
            <a:spLocks noGrp="1"/>
          </p:cNvSpPr>
          <p:nvPr>
            <p:ph type="body" sz="quarter" idx="34"/>
          </p:nvPr>
        </p:nvSpPr>
        <p:spPr>
          <a:xfrm>
            <a:off x="2156654" y="5712443"/>
            <a:ext cx="2941550" cy="727076"/>
          </a:xfrm>
          <a:prstGeom prst="rect">
            <a:avLst/>
          </a:prstGeom>
        </p:spPr>
        <p:txBody>
          <a:bodyPr wrap="none">
            <a:spAutoFit/>
          </a:bodyPr>
          <a:lstStyle>
            <a:lvl1pPr marL="0" indent="0" algn="ctr">
              <a:spcBef>
                <a:spcPts val="0"/>
              </a:spcBef>
              <a:buSzTx/>
              <a:buNone/>
              <a:defRPr sz="3400">
                <a:solidFill>
                  <a:srgbClr val="9B5054"/>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7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65821774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mpany Contacts">
    <p:spTree>
      <p:nvGrpSpPr>
        <p:cNvPr id="1" name=""/>
        <p:cNvGrpSpPr/>
        <p:nvPr/>
      </p:nvGrpSpPr>
      <p:grpSpPr>
        <a:xfrm>
          <a:off x="0" y="0"/>
          <a:ext cx="0" cy="0"/>
          <a:chOff x="0" y="0"/>
          <a:chExt cx="0" cy="0"/>
        </a:xfrm>
      </p:grpSpPr>
      <p:sp>
        <p:nvSpPr>
          <p:cNvPr id="508" name="Imagem"/>
          <p:cNvSpPr>
            <a:spLocks noGrp="1"/>
          </p:cNvSpPr>
          <p:nvPr>
            <p:ph type="pic" idx="21"/>
          </p:nvPr>
        </p:nvSpPr>
        <p:spPr>
          <a:xfrm>
            <a:off x="-42391" y="-1295499"/>
            <a:ext cx="24448273" cy="16306998"/>
          </a:xfrm>
          <a:prstGeom prst="rect">
            <a:avLst/>
          </a:prstGeom>
        </p:spPr>
        <p:txBody>
          <a:bodyPr lIns="91439" tIns="45719" rIns="91439" bIns="45719" anchor="t">
            <a:noAutofit/>
          </a:bodyPr>
          <a:lstStyle/>
          <a:p>
            <a:r>
              <a:rPr lang="pt-BR"/>
              <a:t>Clique no ícone para adicionar uma imagem</a:t>
            </a:r>
            <a:endParaRPr/>
          </a:p>
        </p:txBody>
      </p:sp>
      <p:sp>
        <p:nvSpPr>
          <p:cNvPr id="509" name="Retângulo Arredondado"/>
          <p:cNvSpPr>
            <a:spLocks noGrp="1"/>
          </p:cNvSpPr>
          <p:nvPr>
            <p:ph type="body" sz="quarter" idx="22"/>
          </p:nvPr>
        </p:nvSpPr>
        <p:spPr>
          <a:xfrm>
            <a:off x="7069523" y="6281013"/>
            <a:ext cx="3630663" cy="820230"/>
          </a:xfrm>
          <a:prstGeom prst="roundRect">
            <a:avLst>
              <a:gd name="adj" fmla="val 32660"/>
            </a:avLst>
          </a:prstGeom>
          <a:solidFill>
            <a:srgbClr val="FFFFFF">
              <a:alpha val="70000"/>
            </a:srgbClr>
          </a:soli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510" name="eleifend"/>
          <p:cNvSpPr txBox="1">
            <a:spLocks noGrp="1"/>
          </p:cNvSpPr>
          <p:nvPr>
            <p:ph type="body" sz="quarter" idx="23"/>
          </p:nvPr>
        </p:nvSpPr>
        <p:spPr>
          <a:xfrm>
            <a:off x="7618347" y="6186699"/>
            <a:ext cx="2533016" cy="1044576"/>
          </a:xfrm>
          <a:prstGeom prst="rect">
            <a:avLst/>
          </a:prstGeom>
        </p:spPr>
        <p:txBody>
          <a:bodyPr wrap="none">
            <a:spAutoFit/>
          </a:bodyPr>
          <a:lstStyle>
            <a:lvl1pPr marL="0" indent="0" algn="ctr">
              <a:spcBef>
                <a:spcPts val="0"/>
              </a:spcBef>
              <a:buSzTx/>
              <a:buNone/>
              <a:defRPr sz="5200">
                <a:solidFill>
                  <a:srgbClr val="9B5054"/>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511" name="Círculo"/>
          <p:cNvSpPr>
            <a:spLocks noGrp="1"/>
          </p:cNvSpPr>
          <p:nvPr>
            <p:ph type="body" sz="quarter" idx="24"/>
          </p:nvPr>
        </p:nvSpPr>
        <p:spPr>
          <a:xfrm>
            <a:off x="10720768" y="2249073"/>
            <a:ext cx="2942325" cy="2942326"/>
          </a:xfrm>
          <a:prstGeom prst="ellipse">
            <a:avLst/>
          </a:prstGeom>
          <a:solidFill>
            <a:srgbClr val="864851">
              <a:alpha val="44383"/>
            </a:srgbClr>
          </a:solidFill>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512" name="Thank You"/>
          <p:cNvSpPr txBox="1">
            <a:spLocks noGrp="1"/>
          </p:cNvSpPr>
          <p:nvPr>
            <p:ph type="body" sz="quarter" idx="25"/>
          </p:nvPr>
        </p:nvSpPr>
        <p:spPr>
          <a:xfrm>
            <a:off x="11017975" y="6154949"/>
            <a:ext cx="4146830" cy="1108076"/>
          </a:xfrm>
          <a:prstGeom prst="rect">
            <a:avLst/>
          </a:prstGeom>
        </p:spPr>
        <p:txBody>
          <a:bodyPr wrap="none">
            <a:spAutoFit/>
          </a:bodyPr>
          <a:lstStyle>
            <a:lvl1pPr marL="0" indent="0">
              <a:spcBef>
                <a:spcPts val="0"/>
              </a:spcBef>
              <a:buSzTx/>
              <a:buNone/>
              <a:defRPr sz="5600" cap="all">
                <a:solidFill>
                  <a:srgbClr val="FFFFFF"/>
                </a:solidFill>
                <a:latin typeface="Avenir Next Ultra Light"/>
                <a:ea typeface="Avenir Next Ultra Light"/>
                <a:cs typeface="Avenir Next Ultra Light"/>
                <a:sym typeface="Avenir Next Ultra Light"/>
              </a:defRPr>
            </a:lvl1pPr>
          </a:lstStyle>
          <a:p>
            <a:pPr lvl="0"/>
            <a:r>
              <a:rPr lang="pt-BR"/>
              <a:t>Clique para editar os estilos de texto Mestres</a:t>
            </a:r>
          </a:p>
        </p:txBody>
      </p:sp>
      <p:sp>
        <p:nvSpPr>
          <p:cNvPr id="513" name="Imagem"/>
          <p:cNvSpPr>
            <a:spLocks noGrp="1"/>
          </p:cNvSpPr>
          <p:nvPr>
            <p:ph type="pic" sz="quarter" idx="26"/>
          </p:nvPr>
        </p:nvSpPr>
        <p:spPr>
          <a:xfrm>
            <a:off x="10301345" y="1829513"/>
            <a:ext cx="3781171" cy="3781171"/>
          </a:xfrm>
          <a:prstGeom prst="rect">
            <a:avLst/>
          </a:prstGeom>
        </p:spPr>
        <p:txBody>
          <a:bodyPr lIns="91439" tIns="45719" rIns="91439" bIns="45719" anchor="t">
            <a:noAutofit/>
          </a:bodyPr>
          <a:lstStyle/>
          <a:p>
            <a:r>
              <a:rPr lang="pt-BR"/>
              <a:t>Clique no ícone para adicionar uma imagem</a:t>
            </a:r>
            <a:endParaRPr/>
          </a:p>
        </p:txBody>
      </p:sp>
      <p:sp>
        <p:nvSpPr>
          <p:cNvPr id="514" name="Círculo"/>
          <p:cNvSpPr>
            <a:spLocks noGrp="1"/>
          </p:cNvSpPr>
          <p:nvPr>
            <p:ph type="body" sz="quarter" idx="27"/>
          </p:nvPr>
        </p:nvSpPr>
        <p:spPr>
          <a:xfrm>
            <a:off x="5961201" y="8476109"/>
            <a:ext cx="1035845" cy="1035845"/>
          </a:xfrm>
          <a:prstGeom prst="ellipse">
            <a:avLst/>
          </a:prstGeom>
          <a:ln>
            <a:solidFill>
              <a:srgbClr val="FFFFFF"/>
            </a:solidFill>
          </a:ln>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515" name="Imagem"/>
          <p:cNvSpPr>
            <a:spLocks noGrp="1"/>
          </p:cNvSpPr>
          <p:nvPr>
            <p:ph type="pic" sz="quarter" idx="28"/>
          </p:nvPr>
        </p:nvSpPr>
        <p:spPr>
          <a:xfrm>
            <a:off x="6158773" y="8708281"/>
            <a:ext cx="640185" cy="571594"/>
          </a:xfrm>
          <a:prstGeom prst="rect">
            <a:avLst/>
          </a:prstGeom>
        </p:spPr>
        <p:txBody>
          <a:bodyPr lIns="91439" tIns="45719" rIns="91439" bIns="45719" anchor="t">
            <a:noAutofit/>
          </a:bodyPr>
          <a:lstStyle/>
          <a:p>
            <a:r>
              <a:rPr lang="pt-BR"/>
              <a:t>Clique no ícone para adicionar uma imagem</a:t>
            </a:r>
            <a:endParaRPr/>
          </a:p>
        </p:txBody>
      </p:sp>
      <p:sp>
        <p:nvSpPr>
          <p:cNvPr id="516" name="youremail@myemail.com"/>
          <p:cNvSpPr txBox="1">
            <a:spLocks noGrp="1"/>
          </p:cNvSpPr>
          <p:nvPr>
            <p:ph type="body" sz="quarter" idx="29"/>
          </p:nvPr>
        </p:nvSpPr>
        <p:spPr>
          <a:xfrm>
            <a:off x="8405757" y="8477752"/>
            <a:ext cx="4281135" cy="523876"/>
          </a:xfrm>
          <a:prstGeom prst="rect">
            <a:avLst/>
          </a:prstGeom>
        </p:spPr>
        <p:txBody>
          <a:bodyPr>
            <a:spAutoFit/>
          </a:bodyPr>
          <a:lstStyle>
            <a:lvl1pPr marL="0" indent="0">
              <a:spcBef>
                <a:spcPts val="0"/>
              </a:spcBef>
              <a:buSzTx/>
              <a:buNone/>
              <a:defRPr sz="2200" u="sng">
                <a:solidFill>
                  <a:srgbClr val="FFFFFF"/>
                </a:solidFill>
                <a:latin typeface="Avenir Next Regular"/>
                <a:ea typeface="Avenir Next Regular"/>
                <a:cs typeface="Avenir Next Regular"/>
                <a:sym typeface="Avenir Next Regular"/>
                <a:hlinkClick r:id="rId2"/>
              </a:defRPr>
            </a:lvl1pPr>
          </a:lstStyle>
          <a:p>
            <a:pPr lvl="0">
              <a:defRPr u="none"/>
            </a:pPr>
            <a:r>
              <a:rPr lang="pt-BR" u="sng">
                <a:hlinkClick r:id="rId2"/>
              </a:rPr>
              <a:t>Clique para editar os estilos de texto Mestres</a:t>
            </a:r>
          </a:p>
        </p:txBody>
      </p:sp>
      <p:sp>
        <p:nvSpPr>
          <p:cNvPr id="517" name="Typi non habent claritatem insitam; est usus legentis in"/>
          <p:cNvSpPr txBox="1">
            <a:spLocks noGrp="1"/>
          </p:cNvSpPr>
          <p:nvPr>
            <p:ph type="body" sz="quarter" idx="30"/>
          </p:nvPr>
        </p:nvSpPr>
        <p:spPr>
          <a:xfrm>
            <a:off x="7254471" y="8947616"/>
            <a:ext cx="4434351" cy="777876"/>
          </a:xfrm>
          <a:prstGeom prst="rect">
            <a:avLst/>
          </a:prstGeom>
        </p:spPr>
        <p:txBody>
          <a:bodyPr>
            <a:spAutoFit/>
          </a:bodyPr>
          <a:lstStyle>
            <a:lvl1pPr marL="0" indent="0">
              <a:spcBef>
                <a:spcPts val="0"/>
              </a:spcBef>
              <a:buSzTx/>
              <a:buNone/>
              <a:defRPr sz="18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518" name="Imagem"/>
          <p:cNvSpPr>
            <a:spLocks noGrp="1"/>
          </p:cNvSpPr>
          <p:nvPr>
            <p:ph type="pic" sz="quarter" idx="31"/>
          </p:nvPr>
        </p:nvSpPr>
        <p:spPr>
          <a:xfrm>
            <a:off x="13031378" y="8622612"/>
            <a:ext cx="372299" cy="742563"/>
          </a:xfrm>
          <a:prstGeom prst="rect">
            <a:avLst/>
          </a:prstGeom>
        </p:spPr>
        <p:txBody>
          <a:bodyPr lIns="91439" tIns="45719" rIns="91439" bIns="45719" anchor="t">
            <a:noAutofit/>
          </a:bodyPr>
          <a:lstStyle/>
          <a:p>
            <a:r>
              <a:rPr lang="pt-BR"/>
              <a:t>Clique no ícone para adicionar uma imagem</a:t>
            </a:r>
            <a:endParaRPr/>
          </a:p>
        </p:txBody>
      </p:sp>
      <p:sp>
        <p:nvSpPr>
          <p:cNvPr id="519" name="1(355)979 68 76"/>
          <p:cNvSpPr txBox="1">
            <a:spLocks noGrp="1"/>
          </p:cNvSpPr>
          <p:nvPr>
            <p:ph type="body" sz="quarter" idx="32"/>
          </p:nvPr>
        </p:nvSpPr>
        <p:spPr>
          <a:xfrm>
            <a:off x="15301112" y="8456852"/>
            <a:ext cx="3000097" cy="523876"/>
          </a:xfrm>
          <a:prstGeom prst="rect">
            <a:avLst/>
          </a:prstGeom>
        </p:spPr>
        <p:txBody>
          <a:bodyPr>
            <a:spAutoFit/>
          </a:bodyPr>
          <a:lstStyle>
            <a:lvl1pPr marL="0" indent="0">
              <a:spcBef>
                <a:spcPts val="0"/>
              </a:spcBef>
              <a:buSzTx/>
              <a:buNone/>
              <a:defRPr sz="22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520" name="Phone:"/>
          <p:cNvSpPr txBox="1">
            <a:spLocks noGrp="1"/>
          </p:cNvSpPr>
          <p:nvPr>
            <p:ph type="body" sz="quarter" idx="33"/>
          </p:nvPr>
        </p:nvSpPr>
        <p:spPr>
          <a:xfrm>
            <a:off x="13878315" y="8381156"/>
            <a:ext cx="1500189" cy="625476"/>
          </a:xfrm>
          <a:prstGeom prst="rect">
            <a:avLst/>
          </a:prstGeom>
        </p:spPr>
        <p:txBody>
          <a:bodyPr>
            <a:spAutoFit/>
          </a:bodyPr>
          <a:lstStyle>
            <a:lvl1pPr marL="0" indent="0" algn="ctr">
              <a:spcBef>
                <a:spcPts val="0"/>
              </a:spcBef>
              <a:buSzTx/>
              <a:buNone/>
              <a:defRPr sz="28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521" name="Typi non habent claritatem insitam; est usus legentis in"/>
          <p:cNvSpPr txBox="1">
            <a:spLocks noGrp="1"/>
          </p:cNvSpPr>
          <p:nvPr>
            <p:ph type="body" sz="quarter" idx="34"/>
          </p:nvPr>
        </p:nvSpPr>
        <p:spPr>
          <a:xfrm>
            <a:off x="13997378" y="8890999"/>
            <a:ext cx="4434351" cy="777876"/>
          </a:xfrm>
          <a:prstGeom prst="rect">
            <a:avLst/>
          </a:prstGeom>
        </p:spPr>
        <p:txBody>
          <a:bodyPr>
            <a:spAutoFit/>
          </a:bodyPr>
          <a:lstStyle>
            <a:lvl1pPr marL="0" indent="0">
              <a:spcBef>
                <a:spcPts val="0"/>
              </a:spcBef>
              <a:buSzTx/>
              <a:buNone/>
              <a:defRPr sz="18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522" name="Company name,  5647 Street Address, Country"/>
          <p:cNvSpPr txBox="1">
            <a:spLocks noGrp="1"/>
          </p:cNvSpPr>
          <p:nvPr>
            <p:ph type="body" sz="quarter" idx="35"/>
          </p:nvPr>
        </p:nvSpPr>
        <p:spPr>
          <a:xfrm>
            <a:off x="6608015" y="10193570"/>
            <a:ext cx="11167970" cy="663576"/>
          </a:xfrm>
          <a:prstGeom prst="rect">
            <a:avLst/>
          </a:prstGeom>
        </p:spPr>
        <p:txBody>
          <a:bodyPr>
            <a:spAutoFit/>
          </a:bodyPr>
          <a:lstStyle>
            <a:lvl1pPr marL="0" indent="0" algn="ctr">
              <a:spcBef>
                <a:spcPts val="0"/>
              </a:spcBef>
              <a:buSzTx/>
              <a:buNone/>
              <a:defRPr sz="30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523" name="Email:"/>
          <p:cNvSpPr txBox="1">
            <a:spLocks noGrp="1"/>
          </p:cNvSpPr>
          <p:nvPr>
            <p:ph type="body" sz="quarter" idx="36"/>
          </p:nvPr>
        </p:nvSpPr>
        <p:spPr>
          <a:xfrm>
            <a:off x="7254471" y="8426952"/>
            <a:ext cx="1500188" cy="625476"/>
          </a:xfrm>
          <a:prstGeom prst="rect">
            <a:avLst/>
          </a:prstGeom>
        </p:spPr>
        <p:txBody>
          <a:bodyPr>
            <a:spAutoFit/>
          </a:bodyPr>
          <a:lstStyle>
            <a:lvl1pPr marL="0" indent="0">
              <a:spcBef>
                <a:spcPts val="0"/>
              </a:spcBef>
              <a:buSzTx/>
              <a:buNone/>
              <a:defRPr sz="2800">
                <a:solidFill>
                  <a:srgbClr val="FFFFFF"/>
                </a:solidFill>
                <a:latin typeface="Avenir Next Regular"/>
                <a:ea typeface="Avenir Next Regular"/>
                <a:cs typeface="Avenir Next Regular"/>
                <a:sym typeface="Avenir Next Regular"/>
              </a:defRPr>
            </a:lvl1pPr>
          </a:lstStyle>
          <a:p>
            <a:pPr lvl="0"/>
            <a:r>
              <a:rPr lang="pt-BR"/>
              <a:t>Clique para editar os estilos de texto Mestres</a:t>
            </a:r>
          </a:p>
        </p:txBody>
      </p:sp>
      <p:sp>
        <p:nvSpPr>
          <p:cNvPr id="524" name="Círculo"/>
          <p:cNvSpPr>
            <a:spLocks noGrp="1"/>
          </p:cNvSpPr>
          <p:nvPr>
            <p:ph type="body" sz="quarter" idx="37"/>
          </p:nvPr>
        </p:nvSpPr>
        <p:spPr>
          <a:xfrm>
            <a:off x="12699517" y="8476109"/>
            <a:ext cx="1035844" cy="1035845"/>
          </a:xfrm>
          <a:prstGeom prst="ellipse">
            <a:avLst/>
          </a:prstGeom>
          <a:ln>
            <a:solidFill>
              <a:srgbClr val="FFFFFF"/>
            </a:solidFill>
          </a:ln>
        </p:spPr>
        <p:txBody>
          <a:bodyPr>
            <a:noAutofit/>
          </a:bodyPr>
          <a:lstStyle/>
          <a:p>
            <a:pPr marL="0" lvl="0" indent="0" algn="ctr">
              <a:spcBef>
                <a:spcPts val="0"/>
              </a:spcBef>
              <a:buSzTx/>
              <a:buNone/>
              <a:defRPr sz="3200">
                <a:solidFill>
                  <a:srgbClr val="FFFFFF"/>
                </a:solidFill>
              </a:defRPr>
            </a:pPr>
            <a:r>
              <a:rPr lang="pt-BR"/>
              <a:t>Clique para editar os estilos de texto Mestres</a:t>
            </a:r>
          </a:p>
        </p:txBody>
      </p:sp>
      <p:sp>
        <p:nvSpPr>
          <p:cNvPr id="527"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8465234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52028-0A50-47C3-80CD-EA64B668E2E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9767635-2A9C-453D-9FE6-0AE68A69D76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7C03F05-44B2-412D-AD35-2F3A1BB09215}"/>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5" name="Espaço Reservado para Rodapé 4">
            <a:extLst>
              <a:ext uri="{FF2B5EF4-FFF2-40B4-BE49-F238E27FC236}">
                <a16:creationId xmlns:a16="http://schemas.microsoft.com/office/drawing/2014/main" id="{581C88FA-5F11-4EC1-B59B-F3E942CDE3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426AF0B-8D4E-4B70-A5FD-BE3C3B8461CF}"/>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6683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94436-FEDA-4847-A465-9AEC487CDB91}"/>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062CF5EF-16D6-4250-AFA9-2ABCAA64F67E}"/>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39B1BFC-F092-44D6-A819-2ABCA6512985}"/>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5" name="Espaço Reservado para Rodapé 4">
            <a:extLst>
              <a:ext uri="{FF2B5EF4-FFF2-40B4-BE49-F238E27FC236}">
                <a16:creationId xmlns:a16="http://schemas.microsoft.com/office/drawing/2014/main" id="{6AF9A7F8-158D-4B21-9F52-1BB6557F0E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F4663F3-6529-4B30-A7B2-5BB316D3AAD0}"/>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4961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B1A1C-C4B5-4A9E-ACE9-6D9AD35AAF8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7E4D87C-CD36-46A6-99D0-4685D6F7D797}"/>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F73BDA8-2D40-4EDB-BC10-C49CDC4ECFC6}"/>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AC1036C-8D32-412A-8551-5764FA4D8BA5}"/>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6" name="Espaço Reservado para Rodapé 5">
            <a:extLst>
              <a:ext uri="{FF2B5EF4-FFF2-40B4-BE49-F238E27FC236}">
                <a16:creationId xmlns:a16="http://schemas.microsoft.com/office/drawing/2014/main" id="{76F0D1CB-7525-4EC4-A735-563EFCFAE47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127FDD-27B5-49A6-B49A-DB344BC2A558}"/>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86995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5B898-E05F-45D6-AAB0-030E24E81404}"/>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A5D4CB8-2995-4404-8263-CA922F8E5AB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D5C76EB-E283-43A3-AF5A-293A74CE8AFE}"/>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1EF6EA5-089A-49CE-ADAF-87A4CDAF0121}"/>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46A64A0A-2E20-4440-B874-80C0BC37D672}"/>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DAD2994-B65F-425F-94E5-BBEF6C50B4F5}"/>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8" name="Espaço Reservado para Rodapé 7">
            <a:extLst>
              <a:ext uri="{FF2B5EF4-FFF2-40B4-BE49-F238E27FC236}">
                <a16:creationId xmlns:a16="http://schemas.microsoft.com/office/drawing/2014/main" id="{CAC86545-FED1-4FDA-9908-83FED902BE2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A9E9E04-9146-4B0A-933B-E5DD00F35B1E}"/>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2890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4F470-6D53-41B0-9340-0BDF220A47D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6A59E85-5F3A-49F8-8954-FDF9E0975811}"/>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4" name="Espaço Reservado para Rodapé 3">
            <a:extLst>
              <a:ext uri="{FF2B5EF4-FFF2-40B4-BE49-F238E27FC236}">
                <a16:creationId xmlns:a16="http://schemas.microsoft.com/office/drawing/2014/main" id="{B1445BE4-A761-487E-8FB2-17E5F605DDB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91AE7AF-978B-4AEB-B42A-686E33ABD3D7}"/>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01010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C1D6352-6D86-4DE2-98C2-7F8387C2ABCA}"/>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3" name="Espaço Reservado para Rodapé 2">
            <a:extLst>
              <a:ext uri="{FF2B5EF4-FFF2-40B4-BE49-F238E27FC236}">
                <a16:creationId xmlns:a16="http://schemas.microsoft.com/office/drawing/2014/main" id="{36D8F46A-4F91-469F-8570-8BAFB0A19E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2BAEAC0-3719-47C8-9F9F-7AC395E79BD1}"/>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61872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A6B489-3060-4D40-9EE0-C991CA2818B8}"/>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E7C2B35-761A-45C7-A71F-8A9FC1C2A4F0}"/>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11D28FE-468F-4668-90D9-71271FB10B1C}"/>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5D6E7E7-609A-4008-BAB7-97F2A05833ED}"/>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6" name="Espaço Reservado para Rodapé 5">
            <a:extLst>
              <a:ext uri="{FF2B5EF4-FFF2-40B4-BE49-F238E27FC236}">
                <a16:creationId xmlns:a16="http://schemas.microsoft.com/office/drawing/2014/main" id="{3EEA85BC-A260-46FA-B6A1-59732C48967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244C03-4760-4C7D-8F41-978A1A77B35F}"/>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836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3CC0C-DB3E-41F0-8A59-BD1A09296C29}"/>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C1179EB3-CAA1-43D3-88C5-C905CE3D761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EE3903DE-A75A-4331-88A4-F1378E1FD9ED}"/>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48CA5FE-B1B8-49EB-B2EF-91AA3C94D0D1}"/>
              </a:ext>
            </a:extLst>
          </p:cNvPr>
          <p:cNvSpPr>
            <a:spLocks noGrp="1"/>
          </p:cNvSpPr>
          <p:nvPr>
            <p:ph type="dt" sz="half" idx="10"/>
          </p:nvPr>
        </p:nvSpPr>
        <p:spPr/>
        <p:txBody>
          <a:bodyPr/>
          <a:lstStyle/>
          <a:p>
            <a:fld id="{87F1B1B1-C262-48BE-BA36-FCB287180CE2}" type="datetimeFigureOut">
              <a:rPr lang="pt-BR" smtClean="0"/>
              <a:t>31/01/2025</a:t>
            </a:fld>
            <a:endParaRPr lang="pt-BR"/>
          </a:p>
        </p:txBody>
      </p:sp>
      <p:sp>
        <p:nvSpPr>
          <p:cNvPr id="6" name="Espaço Reservado para Rodapé 5">
            <a:extLst>
              <a:ext uri="{FF2B5EF4-FFF2-40B4-BE49-F238E27FC236}">
                <a16:creationId xmlns:a16="http://schemas.microsoft.com/office/drawing/2014/main" id="{A8A17B6E-77D8-4CF1-AAC6-AECAB509D10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D5FDB6F-C790-4537-941D-CB7D07B6557A}"/>
              </a:ext>
            </a:extLst>
          </p:cNvPr>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27018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48C3A2F-3B8C-4CAF-B34E-D84FAB0043C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18607B7-C7FE-493F-8AD6-5163016B4A74}"/>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43AD459-7EBA-4EA5-81A2-8D2C052026D9}"/>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7F1B1B1-C262-48BE-BA36-FCB287180CE2}" type="datetimeFigureOut">
              <a:rPr lang="pt-BR" smtClean="0"/>
              <a:t>31/01/2025</a:t>
            </a:fld>
            <a:endParaRPr lang="pt-BR"/>
          </a:p>
        </p:txBody>
      </p:sp>
      <p:sp>
        <p:nvSpPr>
          <p:cNvPr id="5" name="Espaço Reservado para Rodapé 4">
            <a:extLst>
              <a:ext uri="{FF2B5EF4-FFF2-40B4-BE49-F238E27FC236}">
                <a16:creationId xmlns:a16="http://schemas.microsoft.com/office/drawing/2014/main" id="{C66B078D-6678-4E23-9B41-F8C6C0B3CB32}"/>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5721A47-022A-43E1-A874-ABB1B2B0148A}"/>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41053997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3" r:id="rId13"/>
    <p:sldLayoutId id="2147483684" r:id="rId1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11E154EC-F1D5-42D2-AC58-FDB5C97C0621}"/>
              </a:ext>
            </a:extLst>
          </p:cNvPr>
          <p:cNvPicPr>
            <a:picLocks noChangeAspect="1"/>
          </p:cNvPicPr>
          <p:nvPr/>
        </p:nvPicPr>
        <p:blipFill rotWithShape="1">
          <a:blip r:embed="rId2">
            <a:extLst>
              <a:ext uri="{28A0092B-C50C-407E-A947-70E740481C1C}">
                <a14:useLocalDpi xmlns:a14="http://schemas.microsoft.com/office/drawing/2010/main" val="0"/>
              </a:ext>
            </a:extLst>
          </a:blip>
          <a:srcRect l="35816" t="48840" r="30326" b="5553"/>
          <a:stretch/>
        </p:blipFill>
        <p:spPr>
          <a:xfrm>
            <a:off x="9104574" y="-10318"/>
            <a:ext cx="15279426" cy="13726318"/>
          </a:xfrm>
          <a:prstGeom prst="rect">
            <a:avLst/>
          </a:prstGeom>
        </p:spPr>
      </p:pic>
      <p:sp>
        <p:nvSpPr>
          <p:cNvPr id="14" name="Retângulo 13">
            <a:extLst>
              <a:ext uri="{FF2B5EF4-FFF2-40B4-BE49-F238E27FC236}">
                <a16:creationId xmlns:a16="http://schemas.microsoft.com/office/drawing/2014/main" id="{8FEDAB63-05F1-4E0F-BBAD-E9C356438788}"/>
              </a:ext>
            </a:extLst>
          </p:cNvPr>
          <p:cNvSpPr/>
          <p:nvPr/>
        </p:nvSpPr>
        <p:spPr>
          <a:xfrm>
            <a:off x="9104574" y="-10318"/>
            <a:ext cx="15279426" cy="13726318"/>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BC4FCD05-D57A-44B1-A3B4-9B9C2A8271F1}"/>
              </a:ext>
            </a:extLst>
          </p:cNvPr>
          <p:cNvSpPr/>
          <p:nvPr/>
        </p:nvSpPr>
        <p:spPr>
          <a:xfrm>
            <a:off x="5067696" y="3307586"/>
            <a:ext cx="14248608" cy="654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9" name="Emendas impositivas 2020"/>
          <p:cNvSpPr txBox="1">
            <a:spLocks noGrp="1"/>
          </p:cNvSpPr>
          <p:nvPr>
            <p:ph type="body" sz="quarter" idx="4294967295"/>
          </p:nvPr>
        </p:nvSpPr>
        <p:spPr>
          <a:xfrm>
            <a:off x="7785491" y="4625881"/>
            <a:ext cx="9846244" cy="3592683"/>
          </a:xfrm>
          <a:prstGeom prst="rect">
            <a:avLst/>
          </a:prstGeom>
          <a:noFill/>
        </p:spPr>
        <p:txBody>
          <a:bodyPr vert="horz" lIns="91440" tIns="45720" rIns="91440" bIns="45720" rtlCol="0" anchor="t">
            <a:noAutofit/>
          </a:bodyPr>
          <a:lstStyle/>
          <a:p>
            <a:pPr marL="0" indent="0" algn="ctr">
              <a:lnSpc>
                <a:spcPct val="100000"/>
              </a:lnSpc>
              <a:spcBef>
                <a:spcPts val="0"/>
              </a:spcBef>
              <a:buNone/>
            </a:pPr>
            <a:r>
              <a:rPr lang="pt-BR" sz="6600" b="1" dirty="0">
                <a:solidFill>
                  <a:srgbClr val="000000"/>
                </a:solidFill>
                <a:latin typeface="Segoe UI"/>
                <a:ea typeface="Segoe UI Black"/>
                <a:cs typeface="Segoe UI"/>
              </a:rPr>
              <a:t>Aspectos legais fundamentais para a celebração de </a:t>
            </a:r>
          </a:p>
          <a:p>
            <a:pPr marL="0" indent="0" algn="ctr">
              <a:lnSpc>
                <a:spcPct val="100000"/>
              </a:lnSpc>
              <a:spcBef>
                <a:spcPts val="0"/>
              </a:spcBef>
              <a:buNone/>
            </a:pPr>
            <a:r>
              <a:rPr lang="pt-BR" sz="6600" b="1" dirty="0">
                <a:solidFill>
                  <a:srgbClr val="000000"/>
                </a:solidFill>
                <a:latin typeface="Segoe UI"/>
                <a:ea typeface="Segoe UI Black"/>
                <a:cs typeface="Segoe UI"/>
              </a:rPr>
              <a:t>Termos de Fomento</a:t>
            </a:r>
            <a:endParaRPr lang="pt-BR" sz="6600" dirty="0"/>
          </a:p>
        </p:txBody>
      </p:sp>
      <p:sp>
        <p:nvSpPr>
          <p:cNvPr id="2" name="Retângulo 1">
            <a:extLst>
              <a:ext uri="{FF2B5EF4-FFF2-40B4-BE49-F238E27FC236}">
                <a16:creationId xmlns:a16="http://schemas.microsoft.com/office/drawing/2014/main" id="{CD2EAE01-8CB6-4BDF-B676-E82A4E5C0B22}"/>
              </a:ext>
            </a:extLst>
          </p:cNvPr>
          <p:cNvSpPr/>
          <p:nvPr/>
        </p:nvSpPr>
        <p:spPr>
          <a:xfrm>
            <a:off x="6100920" y="3307587"/>
            <a:ext cx="651347" cy="6542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Gráfico 16">
            <a:extLst>
              <a:ext uri="{FF2B5EF4-FFF2-40B4-BE49-F238E27FC236}">
                <a16:creationId xmlns:a16="http://schemas.microsoft.com/office/drawing/2014/main" id="{2555AB9B-92B8-4BC4-8B04-E0CB1E69E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58125" y="12152312"/>
            <a:ext cx="2876550" cy="790575"/>
          </a:xfrm>
          <a:prstGeom prst="rect">
            <a:avLst/>
          </a:prstGeom>
        </p:spPr>
      </p:pic>
      <p:sp>
        <p:nvSpPr>
          <p:cNvPr id="7" name="Emendas impositivas 2020">
            <a:extLst>
              <a:ext uri="{FF2B5EF4-FFF2-40B4-BE49-F238E27FC236}">
                <a16:creationId xmlns:a16="http://schemas.microsoft.com/office/drawing/2014/main" id="{A72DC3FD-7021-097D-96C9-7541FC4C1226}"/>
              </a:ext>
            </a:extLst>
          </p:cNvPr>
          <p:cNvSpPr txBox="1">
            <a:spLocks/>
          </p:cNvSpPr>
          <p:nvPr/>
        </p:nvSpPr>
        <p:spPr>
          <a:xfrm>
            <a:off x="753082" y="5104314"/>
            <a:ext cx="5096804" cy="3497053"/>
          </a:xfrm>
          <a:prstGeom prst="rect">
            <a:avLst/>
          </a:prstGeom>
          <a:noFill/>
        </p:spPr>
        <p:txBody>
          <a:bodyPr vert="horz" lIns="91440" tIns="45720" rIns="91440" bIns="45720" rtlCol="0" anchor="t">
            <a:normAutofit fontScale="92500"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r">
              <a:lnSpc>
                <a:spcPct val="100000"/>
              </a:lnSpc>
              <a:buNone/>
            </a:pPr>
            <a:r>
              <a:rPr lang="pt-BR" sz="11500" b="1" spc="300" dirty="0">
                <a:solidFill>
                  <a:schemeClr val="tx2"/>
                </a:solidFill>
                <a:latin typeface="Segoe UI"/>
                <a:cs typeface="Segoe UI Semibold"/>
              </a:rPr>
              <a:t>FEV</a:t>
            </a:r>
          </a:p>
          <a:p>
            <a:pPr marL="0" indent="0" algn="r">
              <a:lnSpc>
                <a:spcPct val="100000"/>
              </a:lnSpc>
              <a:buFont typeface="Arial" panose="020B0604020202020204" pitchFamily="34" charset="0"/>
              <a:buNone/>
            </a:pPr>
            <a:r>
              <a:rPr lang="pt-BR" sz="11500" b="1" spc="300" dirty="0">
                <a:solidFill>
                  <a:schemeClr val="tx2"/>
                </a:solidFill>
                <a:latin typeface="Segoe UI"/>
                <a:cs typeface="Segoe UI Semibold"/>
              </a:rPr>
              <a:t>2025</a:t>
            </a:r>
          </a:p>
        </p:txBody>
      </p:sp>
    </p:spTree>
    <p:extLst>
      <p:ext uri="{BB962C8B-B14F-4D97-AF65-F5344CB8AC3E}">
        <p14:creationId xmlns:p14="http://schemas.microsoft.com/office/powerpoint/2010/main" val="388295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4ED88-873E-DB9C-DB05-0A6D54AA152C}"/>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DFC18114-2161-CC5E-9E31-F8344FC8330A}"/>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EC9A61A5-9A37-9D9E-6334-BC063A621BC5}"/>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9B4B44E2-82BF-EC3D-B804-FD81EA3E0FC1}"/>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Planejamento</a:t>
            </a:r>
          </a:p>
        </p:txBody>
      </p:sp>
      <p:sp>
        <p:nvSpPr>
          <p:cNvPr id="2" name="MODALIDADES DE TRANSFERÊNCIA">
            <a:extLst>
              <a:ext uri="{FF2B5EF4-FFF2-40B4-BE49-F238E27FC236}">
                <a16:creationId xmlns:a16="http://schemas.microsoft.com/office/drawing/2014/main" id="{8E3246BB-B143-EC73-67AF-3E733941E26A}"/>
              </a:ext>
            </a:extLst>
          </p:cNvPr>
          <p:cNvSpPr txBox="1"/>
          <p:nvPr/>
        </p:nvSpPr>
        <p:spPr>
          <a:xfrm rot="16200000">
            <a:off x="1292708" y="2097156"/>
            <a:ext cx="330827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etapas</a:t>
            </a:r>
          </a:p>
        </p:txBody>
      </p:sp>
      <p:sp>
        <p:nvSpPr>
          <p:cNvPr id="9" name="Despesas com pessoal e encargos sociais relativas a ativos e inativos e com pensionistas">
            <a:extLst>
              <a:ext uri="{FF2B5EF4-FFF2-40B4-BE49-F238E27FC236}">
                <a16:creationId xmlns:a16="http://schemas.microsoft.com/office/drawing/2014/main" id="{7FB708BA-DCDA-A3B6-8657-E12107768766}"/>
              </a:ext>
            </a:extLst>
          </p:cNvPr>
          <p:cNvSpPr txBox="1"/>
          <p:nvPr/>
        </p:nvSpPr>
        <p:spPr>
          <a:xfrm>
            <a:off x="1400660" y="3876256"/>
            <a:ext cx="17359290" cy="2049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50000"/>
              </a:lnSpc>
              <a:buClr>
                <a:schemeClr val="tx2"/>
              </a:buClr>
            </a:pPr>
            <a:r>
              <a:rPr lang="pt-BR" sz="4400" dirty="0">
                <a:solidFill>
                  <a:srgbClr val="000000"/>
                </a:solidFill>
                <a:latin typeface="Segoe UI"/>
                <a:ea typeface="Calibri" panose="020F0502020204030204" pitchFamily="34" charset="0"/>
                <a:cs typeface="Segoe UI"/>
              </a:rPr>
              <a:t>Ao decidir pela indicação: </a:t>
            </a:r>
          </a:p>
          <a:p>
            <a:pPr>
              <a:lnSpc>
                <a:spcPct val="150000"/>
              </a:lnSpc>
              <a:buClr>
                <a:schemeClr val="tx2"/>
              </a:buClr>
            </a:pPr>
            <a:r>
              <a:rPr lang="pt-BR" sz="4400" b="1" dirty="0">
                <a:solidFill>
                  <a:srgbClr val="000000"/>
                </a:solidFill>
                <a:latin typeface="Segoe UI"/>
                <a:ea typeface="Calibri" panose="020F0502020204030204" pitchFamily="34" charset="0"/>
                <a:cs typeface="Segoe UI"/>
              </a:rPr>
              <a:t>Verificar se a organização atende aos requisitos da legislação</a:t>
            </a:r>
          </a:p>
        </p:txBody>
      </p:sp>
      <p:sp>
        <p:nvSpPr>
          <p:cNvPr id="10" name="Despesas com pessoal e encargos sociais relativas a ativos e inativos e com pensionistas">
            <a:extLst>
              <a:ext uri="{FF2B5EF4-FFF2-40B4-BE49-F238E27FC236}">
                <a16:creationId xmlns:a16="http://schemas.microsoft.com/office/drawing/2014/main" id="{0EBC1EC5-9346-1750-25EC-A1C81C5E8EC5}"/>
              </a:ext>
            </a:extLst>
          </p:cNvPr>
          <p:cNvSpPr txBox="1"/>
          <p:nvPr/>
        </p:nvSpPr>
        <p:spPr>
          <a:xfrm>
            <a:off x="2462367" y="6187001"/>
            <a:ext cx="16759639" cy="5027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No mínimo 02 (dois) anos de existência com CNPJ ativo; </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Adequação do estatuto social conforme o art. 33 da Lei Federal nº 13.019/2014;</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Experiência prévia na realização do objeto da parceria ou natureza semelhante; </a:t>
            </a:r>
          </a:p>
          <a:p>
            <a:pPr marL="571500" indent="-571500">
              <a:lnSpc>
                <a:spcPct val="150000"/>
              </a:lnSpc>
              <a:buClr>
                <a:schemeClr val="tx2"/>
              </a:buClr>
              <a:buFont typeface="Arial" panose="020B0604020202020204" pitchFamily="34" charset="0"/>
              <a:buChar char="•"/>
            </a:pPr>
            <a:r>
              <a:rPr lang="pt-BR" sz="3600" b="1" dirty="0">
                <a:solidFill>
                  <a:srgbClr val="000000"/>
                </a:solidFill>
                <a:latin typeface="Segoe UI"/>
                <a:ea typeface="Calibri"/>
                <a:cs typeface="Segoe UI"/>
              </a:rPr>
              <a:t>Capacidade técnica e operacional para o desenvolvimento do projeto ou atividade e cumprimento das metas estabelecidas.</a:t>
            </a:r>
          </a:p>
        </p:txBody>
      </p:sp>
    </p:spTree>
    <p:extLst>
      <p:ext uri="{BB962C8B-B14F-4D97-AF65-F5344CB8AC3E}">
        <p14:creationId xmlns:p14="http://schemas.microsoft.com/office/powerpoint/2010/main" val="267680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A045-EE97-16AB-8D67-5B43CC62D901}"/>
            </a:ext>
          </a:extLst>
        </p:cNvPr>
        <p:cNvGrpSpPr/>
        <p:nvPr/>
      </p:nvGrpSpPr>
      <p:grpSpPr>
        <a:xfrm>
          <a:off x="0" y="0"/>
          <a:ext cx="0" cy="0"/>
          <a:chOff x="0" y="0"/>
          <a:chExt cx="0" cy="0"/>
        </a:xfrm>
      </p:grpSpPr>
      <p:sp>
        <p:nvSpPr>
          <p:cNvPr id="5" name="Retângulo 4">
            <a:extLst>
              <a:ext uri="{FF2B5EF4-FFF2-40B4-BE49-F238E27FC236}">
                <a16:creationId xmlns:a16="http://schemas.microsoft.com/office/drawing/2014/main" id="{C7CB3A0B-E6B5-2D6D-D0B0-0BDF6AF03C98}"/>
              </a:ext>
            </a:extLst>
          </p:cNvPr>
          <p:cNvSpPr/>
          <p:nvPr/>
        </p:nvSpPr>
        <p:spPr>
          <a:xfrm>
            <a:off x="609600" y="7530609"/>
            <a:ext cx="18731345" cy="156228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800" dirty="0">
                <a:latin typeface="Bahnschrift SemiBold" panose="020B0502040204020203" pitchFamily="34" charset="0"/>
              </a:rPr>
              <a:t>Constitui objeto do presente TERMO DE COLABORAÇÃO/FOMENTO a reforma da quadra esportiva localizada na sede da Associação</a:t>
            </a:r>
          </a:p>
        </p:txBody>
      </p:sp>
      <p:sp>
        <p:nvSpPr>
          <p:cNvPr id="6" name="Retângulo 5">
            <a:extLst>
              <a:ext uri="{FF2B5EF4-FFF2-40B4-BE49-F238E27FC236}">
                <a16:creationId xmlns:a16="http://schemas.microsoft.com/office/drawing/2014/main" id="{8EEB842C-0DF8-B130-EEF1-6349F0052AF9}"/>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1798DCD1-BB91-F5F5-F4F1-78B6213044C7}"/>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DF4E89ED-D5C7-B8D6-AA3E-90CAACEC427B}"/>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Planejamento</a:t>
            </a:r>
          </a:p>
        </p:txBody>
      </p:sp>
      <p:sp>
        <p:nvSpPr>
          <p:cNvPr id="2" name="MODALIDADES DE TRANSFERÊNCIA">
            <a:extLst>
              <a:ext uri="{FF2B5EF4-FFF2-40B4-BE49-F238E27FC236}">
                <a16:creationId xmlns:a16="http://schemas.microsoft.com/office/drawing/2014/main" id="{54290EDE-E495-6A12-9504-6BD49456964F}"/>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etapas</a:t>
            </a:r>
          </a:p>
        </p:txBody>
      </p:sp>
      <p:sp>
        <p:nvSpPr>
          <p:cNvPr id="9" name="Despesas com pessoal e encargos sociais relativas a ativos e inativos e com pensionistas">
            <a:extLst>
              <a:ext uri="{FF2B5EF4-FFF2-40B4-BE49-F238E27FC236}">
                <a16:creationId xmlns:a16="http://schemas.microsoft.com/office/drawing/2014/main" id="{40A43A49-0AA4-582D-1B02-7B03F410FAFA}"/>
              </a:ext>
            </a:extLst>
          </p:cNvPr>
          <p:cNvSpPr txBox="1"/>
          <p:nvPr/>
        </p:nvSpPr>
        <p:spPr>
          <a:xfrm>
            <a:off x="1622332" y="3792867"/>
            <a:ext cx="17359290" cy="3065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r>
              <a:rPr lang="pt-BR" sz="4400" dirty="0">
                <a:solidFill>
                  <a:srgbClr val="000000"/>
                </a:solidFill>
                <a:latin typeface="Segoe UI"/>
                <a:ea typeface="Calibri" panose="020F0502020204030204" pitchFamily="34" charset="0"/>
                <a:cs typeface="Segoe UI"/>
              </a:rPr>
              <a:t>Ao decidir pela indicação: </a:t>
            </a:r>
          </a:p>
          <a:p>
            <a:pPr>
              <a:lnSpc>
                <a:spcPct val="150000"/>
              </a:lnSpc>
              <a:buClr>
                <a:schemeClr val="tx2"/>
              </a:buClr>
            </a:pPr>
            <a:r>
              <a:rPr lang="pt-BR" sz="4400" b="1" dirty="0">
                <a:solidFill>
                  <a:srgbClr val="000000"/>
                </a:solidFill>
                <a:latin typeface="Segoe UI"/>
                <a:ea typeface="Calibri" panose="020F0502020204030204" pitchFamily="34" charset="0"/>
                <a:cs typeface="Segoe UI"/>
              </a:rPr>
              <a:t>Definir o objeto dentro do escopo de um projeto ou de uma atividade de interesse público e recíproco</a:t>
            </a:r>
          </a:p>
        </p:txBody>
      </p:sp>
      <p:sp>
        <p:nvSpPr>
          <p:cNvPr id="4" name="Retângulo 3">
            <a:extLst>
              <a:ext uri="{FF2B5EF4-FFF2-40B4-BE49-F238E27FC236}">
                <a16:creationId xmlns:a16="http://schemas.microsoft.com/office/drawing/2014/main" id="{E9652291-A3D9-7B57-B008-CFE7771EDB8B}"/>
              </a:ext>
            </a:extLst>
          </p:cNvPr>
          <p:cNvSpPr/>
          <p:nvPr/>
        </p:nvSpPr>
        <p:spPr>
          <a:xfrm>
            <a:off x="2946846" y="8794488"/>
            <a:ext cx="21084355" cy="1765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800" dirty="0">
                <a:latin typeface="Bahnschrift SemiBold" panose="020B0502040204020203" pitchFamily="34" charset="0"/>
              </a:rPr>
              <a:t>Constitui objeto do presente TERMO DE COLABORAÇÃO/FOMENTO a execução de projeto de incentivo ao esporte em comunidades do município de Belo Horizonte, através da reforma da quadra esportiva localizada na sede da Associação X e da disponibilização de aulas gratuitas de futebol, basquete e handebol.</a:t>
            </a:r>
          </a:p>
        </p:txBody>
      </p:sp>
      <p:sp>
        <p:nvSpPr>
          <p:cNvPr id="8" name="Retângulo 7">
            <a:extLst>
              <a:ext uri="{FF2B5EF4-FFF2-40B4-BE49-F238E27FC236}">
                <a16:creationId xmlns:a16="http://schemas.microsoft.com/office/drawing/2014/main" id="{322A6E5B-DB66-FAF3-EF6C-B9ACA58D8448}"/>
              </a:ext>
            </a:extLst>
          </p:cNvPr>
          <p:cNvSpPr/>
          <p:nvPr/>
        </p:nvSpPr>
        <p:spPr>
          <a:xfrm>
            <a:off x="609600" y="10923897"/>
            <a:ext cx="18731345" cy="1240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800" dirty="0">
                <a:latin typeface="Bahnschrift SemiBold" panose="020B0502040204020203" pitchFamily="34" charset="0"/>
              </a:rPr>
              <a:t>Constitui objeto do presente TERMO DE COLABORAÇÃO/FOMENTO a	 aquisição de um veículo de 10 lugares.</a:t>
            </a:r>
          </a:p>
        </p:txBody>
      </p:sp>
      <p:sp>
        <p:nvSpPr>
          <p:cNvPr id="7" name="Retângulo 6">
            <a:extLst>
              <a:ext uri="{FF2B5EF4-FFF2-40B4-BE49-F238E27FC236}">
                <a16:creationId xmlns:a16="http://schemas.microsoft.com/office/drawing/2014/main" id="{7134E01B-F294-7478-C130-53D723F4E895}"/>
              </a:ext>
            </a:extLst>
          </p:cNvPr>
          <p:cNvSpPr/>
          <p:nvPr/>
        </p:nvSpPr>
        <p:spPr>
          <a:xfrm>
            <a:off x="2946847" y="11829800"/>
            <a:ext cx="21084354" cy="15153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BR" sz="2800" dirty="0">
                <a:latin typeface="Bahnschrift SemiBold"/>
              </a:rPr>
              <a:t>Constitui objeto do presente TERMO DE COLABORAÇÃO/FOMENTO a execução de projeto de acesso a transporte de pessoas em situação de vulnerabilidade social aos hospitais de Belo Horizonte para a realização de tratamentos médicos</a:t>
            </a:r>
          </a:p>
        </p:txBody>
      </p:sp>
    </p:spTree>
    <p:extLst>
      <p:ext uri="{BB962C8B-B14F-4D97-AF65-F5344CB8AC3E}">
        <p14:creationId xmlns:p14="http://schemas.microsoft.com/office/powerpoint/2010/main" val="176425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1BB88-78A8-B2D9-7CA8-BA975AE759F6}"/>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D52187EB-A9CE-640E-A63B-19420BC06B62}"/>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DE6048-0F2F-4260-3B99-B33B2DB97DA1}"/>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F939661A-0038-8D6C-0377-196B4E6BFF04}"/>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Plano de trabalho</a:t>
            </a:r>
          </a:p>
        </p:txBody>
      </p:sp>
      <p:sp>
        <p:nvSpPr>
          <p:cNvPr id="2" name="MODALIDADES DE TRANSFERÊNCIA">
            <a:extLst>
              <a:ext uri="{FF2B5EF4-FFF2-40B4-BE49-F238E27FC236}">
                <a16:creationId xmlns:a16="http://schemas.microsoft.com/office/drawing/2014/main" id="{71CA2C42-C009-9841-E9E2-2892B43F65CF}"/>
              </a:ext>
            </a:extLst>
          </p:cNvPr>
          <p:cNvSpPr txBox="1"/>
          <p:nvPr/>
        </p:nvSpPr>
        <p:spPr>
          <a:xfrm rot="16200000">
            <a:off x="1292708" y="2097156"/>
            <a:ext cx="330827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1EC81855-6F78-1AF1-696F-5AF809BE0765}"/>
              </a:ext>
            </a:extLst>
          </p:cNvPr>
          <p:cNvSpPr txBox="1"/>
          <p:nvPr/>
        </p:nvSpPr>
        <p:spPr>
          <a:xfrm>
            <a:off x="2258767" y="4940034"/>
            <a:ext cx="15937605" cy="2799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O Plano de Trabalho é o principal documento da parceria. As informações nele definidas são norteadores de toda a execução do objeto. </a:t>
            </a:r>
          </a:p>
        </p:txBody>
      </p:sp>
    </p:spTree>
    <p:extLst>
      <p:ext uri="{BB962C8B-B14F-4D97-AF65-F5344CB8AC3E}">
        <p14:creationId xmlns:p14="http://schemas.microsoft.com/office/powerpoint/2010/main" val="344767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7A0B9-1401-1DE0-2DFF-0A767B80F319}"/>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2AC1718A-7D5A-E16D-B26D-6D44E9300F01}"/>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29159EF3-B44C-E595-3E7B-E90AFA380A09}"/>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9B92F4EE-5450-3892-A58B-6A26B8FB28F7}"/>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Principais campos de preenchimento</a:t>
            </a:r>
          </a:p>
        </p:txBody>
      </p:sp>
      <p:sp>
        <p:nvSpPr>
          <p:cNvPr id="2" name="MODALIDADES DE TRANSFERÊNCIA">
            <a:extLst>
              <a:ext uri="{FF2B5EF4-FFF2-40B4-BE49-F238E27FC236}">
                <a16:creationId xmlns:a16="http://schemas.microsoft.com/office/drawing/2014/main" id="{58EF0C7C-53D4-104A-6787-5FB799ABEFEE}"/>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C67982CE-531E-4E36-7690-6AC18B376455}"/>
              </a:ext>
            </a:extLst>
          </p:cNvPr>
          <p:cNvSpPr txBox="1"/>
          <p:nvPr/>
        </p:nvSpPr>
        <p:spPr>
          <a:xfrm>
            <a:off x="2411371" y="4562474"/>
            <a:ext cx="15937605" cy="556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r>
              <a:rPr lang="pt-BR" sz="4000" b="1" dirty="0">
                <a:solidFill>
                  <a:srgbClr val="000000"/>
                </a:solidFill>
                <a:latin typeface="Segoe UI"/>
                <a:ea typeface="Calibri" panose="020F0502020204030204" pitchFamily="34" charset="0"/>
                <a:cs typeface="Segoe UI"/>
              </a:rPr>
              <a:t>Descrição e especificação completa do objeto a ser executado</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O que será feito com o recurso que for repassado (aquisição de bem, serviço, evento, reforma ou obra)? </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Qual é o objetivo do gasto realizado (o que será feito com o bem adquirido/serviço contratado/evento realizado/reforma ou obra executada)?</a:t>
            </a:r>
          </a:p>
        </p:txBody>
      </p:sp>
    </p:spTree>
    <p:extLst>
      <p:ext uri="{BB962C8B-B14F-4D97-AF65-F5344CB8AC3E}">
        <p14:creationId xmlns:p14="http://schemas.microsoft.com/office/powerpoint/2010/main" val="167372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2150E-ED7E-6B0C-6760-72E531B81307}"/>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008201C3-5E91-1F01-F71B-BB3F31454F79}"/>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22BB453-21D9-A71F-BF37-A9AE56629540}"/>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B5AFD500-C2A5-9758-D930-DD043522F2D0}"/>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Principais campos de preenchimento</a:t>
            </a:r>
          </a:p>
        </p:txBody>
      </p:sp>
      <p:sp>
        <p:nvSpPr>
          <p:cNvPr id="2" name="MODALIDADES DE TRANSFERÊNCIA">
            <a:extLst>
              <a:ext uri="{FF2B5EF4-FFF2-40B4-BE49-F238E27FC236}">
                <a16:creationId xmlns:a16="http://schemas.microsoft.com/office/drawing/2014/main" id="{DA6DF6B5-361D-32D3-B015-3C5FC8908F30}"/>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3C913440-6DE5-1B73-F0ED-F2B5F6942254}"/>
              </a:ext>
            </a:extLst>
          </p:cNvPr>
          <p:cNvSpPr txBox="1"/>
          <p:nvPr/>
        </p:nvSpPr>
        <p:spPr>
          <a:xfrm>
            <a:off x="2376753" y="4787235"/>
            <a:ext cx="15937605" cy="6492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r>
              <a:rPr lang="pt-BR" sz="4000" b="1" dirty="0">
                <a:solidFill>
                  <a:srgbClr val="000000"/>
                </a:solidFill>
                <a:latin typeface="Segoe UI"/>
                <a:ea typeface="Calibri" panose="020F0502020204030204" pitchFamily="34" charset="0"/>
                <a:cs typeface="Segoe UI"/>
              </a:rPr>
              <a:t>Justificativa fundamentada, objetivos e finalidades do Termo</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De onde surgiu a necessidade de realização da parceria?</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Qual é a realidade vivenciada pela organização que será impactada pela parceria? </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De que forma a parceria modificará a realidade vivenciada?</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Qual é o interesse público que será alcançado em razão da parceria?</a:t>
            </a:r>
          </a:p>
        </p:txBody>
      </p:sp>
    </p:spTree>
    <p:extLst>
      <p:ext uri="{BB962C8B-B14F-4D97-AF65-F5344CB8AC3E}">
        <p14:creationId xmlns:p14="http://schemas.microsoft.com/office/powerpoint/2010/main" val="28236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CD972-AA47-721F-586F-49B960F51372}"/>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E8B47794-1FF7-9E1C-BFAE-A361102ABF77}"/>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1505C9C0-CD08-134D-09E8-854804D6B081}"/>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2907D02D-416F-CD63-65E3-A42CEC54DD63}"/>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Principais campos de preenchimento</a:t>
            </a:r>
          </a:p>
        </p:txBody>
      </p:sp>
      <p:sp>
        <p:nvSpPr>
          <p:cNvPr id="2" name="MODALIDADES DE TRANSFERÊNCIA">
            <a:extLst>
              <a:ext uri="{FF2B5EF4-FFF2-40B4-BE49-F238E27FC236}">
                <a16:creationId xmlns:a16="http://schemas.microsoft.com/office/drawing/2014/main" id="{D04D6ED6-B29D-0F30-7673-147B60F8E657}"/>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D42CE64D-6037-4F34-C155-A6B158226A8A}"/>
              </a:ext>
            </a:extLst>
          </p:cNvPr>
          <p:cNvSpPr txBox="1"/>
          <p:nvPr/>
        </p:nvSpPr>
        <p:spPr>
          <a:xfrm>
            <a:off x="2293180" y="4800255"/>
            <a:ext cx="15937605" cy="6492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r>
              <a:rPr lang="pt-BR" sz="4000" b="1" dirty="0">
                <a:solidFill>
                  <a:srgbClr val="000000"/>
                </a:solidFill>
                <a:latin typeface="Segoe UI"/>
                <a:ea typeface="Calibri" panose="020F0502020204030204" pitchFamily="34" charset="0"/>
                <a:cs typeface="Segoe UI"/>
              </a:rPr>
              <a:t>Sugestão de indicadores, documentos e outros meios para serem utilizados para a aferição do cumprimento das metas</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Relatório de monitoramento</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Prestação de contas final</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Informar outros meios de aferição de cumprimento das metas, caso a OSC possua outros mecanismos de registro de cumprimento de atividades.</a:t>
            </a:r>
          </a:p>
        </p:txBody>
      </p:sp>
    </p:spTree>
    <p:extLst>
      <p:ext uri="{BB962C8B-B14F-4D97-AF65-F5344CB8AC3E}">
        <p14:creationId xmlns:p14="http://schemas.microsoft.com/office/powerpoint/2010/main" val="298657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D9C4-22F2-ED08-3825-182E47F57CBC}"/>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05CFF27C-D19D-7FCF-BE62-9B6606057ECE}"/>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AAB9318-C8C9-C7CF-6AD8-DB277913EA6A}"/>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45D7544C-377B-B311-EA2B-BC2BF5AA75E8}"/>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Principais campos de preenchimento</a:t>
            </a:r>
          </a:p>
        </p:txBody>
      </p:sp>
      <p:sp>
        <p:nvSpPr>
          <p:cNvPr id="2" name="MODALIDADES DE TRANSFERÊNCIA">
            <a:extLst>
              <a:ext uri="{FF2B5EF4-FFF2-40B4-BE49-F238E27FC236}">
                <a16:creationId xmlns:a16="http://schemas.microsoft.com/office/drawing/2014/main" id="{364A3C55-CFBD-99B7-952C-00FCC2BBCFE2}"/>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EABD10E2-D7C2-BB19-AED2-7A303FED6DEE}"/>
              </a:ext>
            </a:extLst>
          </p:cNvPr>
          <p:cNvSpPr txBox="1"/>
          <p:nvPr/>
        </p:nvSpPr>
        <p:spPr>
          <a:xfrm>
            <a:off x="2690045" y="4562474"/>
            <a:ext cx="15937605" cy="556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r>
              <a:rPr lang="pt-BR" sz="4000" b="1" dirty="0">
                <a:solidFill>
                  <a:srgbClr val="000000"/>
                </a:solidFill>
                <a:latin typeface="Segoe UI"/>
                <a:ea typeface="Calibri" panose="020F0502020204030204" pitchFamily="34" charset="0"/>
                <a:cs typeface="Segoe UI"/>
              </a:rPr>
              <a:t>Cronograma de execução</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Quanto tempo será necessário para realizar a aquisição do bem/serviço/reforma ou obra/evento? </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Quanto tempo será necessário para que o bem/serviço/reforma ou obra/evento seja empregado para o alcance do objetivo da parceria? </a:t>
            </a:r>
          </a:p>
        </p:txBody>
      </p:sp>
    </p:spTree>
    <p:extLst>
      <p:ext uri="{BB962C8B-B14F-4D97-AF65-F5344CB8AC3E}">
        <p14:creationId xmlns:p14="http://schemas.microsoft.com/office/powerpoint/2010/main" val="386007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0B950-7A24-8FA4-7269-59F705F3FAE3}"/>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4005D46C-E1A4-DCA0-FB54-9D84A31B4A10}"/>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125CC7DC-BDFF-7730-0A16-CB2656F5729D}"/>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0A9138EA-453B-59B2-BB41-B2712E64983E}"/>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Principais campos de preenchimento</a:t>
            </a:r>
          </a:p>
        </p:txBody>
      </p:sp>
      <p:sp>
        <p:nvSpPr>
          <p:cNvPr id="2" name="MODALIDADES DE TRANSFERÊNCIA">
            <a:extLst>
              <a:ext uri="{FF2B5EF4-FFF2-40B4-BE49-F238E27FC236}">
                <a16:creationId xmlns:a16="http://schemas.microsoft.com/office/drawing/2014/main" id="{D28A800B-39C1-029E-79F0-AAC6340B7C1C}"/>
              </a:ext>
            </a:extLst>
          </p:cNvPr>
          <p:cNvSpPr txBox="1"/>
          <p:nvPr/>
        </p:nvSpPr>
        <p:spPr>
          <a:xfrm rot="16200000">
            <a:off x="1292708" y="2097156"/>
            <a:ext cx="330827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BC4DF5BF-9D5C-7E90-B9E3-BBA9DB74F19F}"/>
              </a:ext>
            </a:extLst>
          </p:cNvPr>
          <p:cNvSpPr txBox="1"/>
          <p:nvPr/>
        </p:nvSpPr>
        <p:spPr>
          <a:xfrm>
            <a:off x="2746618" y="4138305"/>
            <a:ext cx="15937605" cy="556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50000"/>
              </a:lnSpc>
              <a:buClr>
                <a:schemeClr val="tx2"/>
              </a:buClr>
            </a:pPr>
            <a:r>
              <a:rPr lang="pt-BR" sz="4000" b="1" dirty="0">
                <a:solidFill>
                  <a:srgbClr val="000000"/>
                </a:solidFill>
                <a:latin typeface="Segoe UI"/>
                <a:ea typeface="Calibri" panose="020F0502020204030204" pitchFamily="34" charset="0"/>
                <a:cs typeface="Segoe UI"/>
              </a:rPr>
              <a:t>Plano de aplicação de recursos</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Detalhamento de todos os gastos que serão realizados para a execução da parceria</a:t>
            </a:r>
          </a:p>
          <a:p>
            <a:pPr marL="571500" indent="-571500">
              <a:lnSpc>
                <a:spcPct val="150000"/>
              </a:lnSpc>
              <a:buClr>
                <a:schemeClr val="tx2"/>
              </a:buClr>
              <a:buFont typeface="Arial" panose="020B0604020202020204" pitchFamily="34" charset="0"/>
              <a:buChar char="•"/>
            </a:pPr>
            <a:r>
              <a:rPr lang="pt-BR" sz="4000" b="1" dirty="0">
                <a:solidFill>
                  <a:srgbClr val="000000"/>
                </a:solidFill>
                <a:latin typeface="Segoe UI"/>
                <a:ea typeface="Calibri"/>
                <a:cs typeface="Segoe UI"/>
              </a:rPr>
              <a:t>Os valores informados devem ser compatíveis com os preços de mercado praticados na região onde a OSC atua</a:t>
            </a:r>
          </a:p>
          <a:p>
            <a:pPr marL="571500" indent="-571500">
              <a:lnSpc>
                <a:spcPct val="150000"/>
              </a:lnSpc>
              <a:buClr>
                <a:schemeClr val="tx2"/>
              </a:buClr>
              <a:buFont typeface="Arial" panose="020B0604020202020204" pitchFamily="34" charset="0"/>
              <a:buChar char="•"/>
            </a:pPr>
            <a:endParaRPr lang="pt-BR" sz="4000" dirty="0">
              <a:solidFill>
                <a:srgbClr val="000000"/>
              </a:solidFill>
              <a:latin typeface="Segoe UI"/>
              <a:ea typeface="Calibri" panose="020F0502020204030204" pitchFamily="34" charset="0"/>
              <a:cs typeface="Segoe UI"/>
            </a:endParaRPr>
          </a:p>
        </p:txBody>
      </p:sp>
      <p:sp>
        <p:nvSpPr>
          <p:cNvPr id="4" name="Despesas com pessoal e encargos sociais relativas a ativos e inativos e com pensionistas">
            <a:extLst>
              <a:ext uri="{FF2B5EF4-FFF2-40B4-BE49-F238E27FC236}">
                <a16:creationId xmlns:a16="http://schemas.microsoft.com/office/drawing/2014/main" id="{5807C887-B27D-8621-6EC1-8EE59D38B28C}"/>
              </a:ext>
            </a:extLst>
          </p:cNvPr>
          <p:cNvSpPr txBox="1"/>
          <p:nvPr/>
        </p:nvSpPr>
        <p:spPr>
          <a:xfrm>
            <a:off x="10368157" y="8999745"/>
            <a:ext cx="9358168" cy="3722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150000"/>
              </a:lnSpc>
              <a:buClr>
                <a:schemeClr val="tx2"/>
              </a:buClr>
            </a:pPr>
            <a:r>
              <a:rPr lang="pt-BR" sz="4000" dirty="0">
                <a:solidFill>
                  <a:srgbClr val="000000"/>
                </a:solidFill>
                <a:latin typeface="Segoe UI"/>
                <a:ea typeface="Calibri" panose="020F0502020204030204" pitchFamily="34" charset="0"/>
                <a:cs typeface="Segoe UI"/>
              </a:rPr>
              <a:t>No mínimo, três orçamentos emitidos, preferencialmente, nos últimos seis meses anteriores à data de apresentação de proposta de plano de trabalho. </a:t>
            </a:r>
          </a:p>
        </p:txBody>
      </p:sp>
      <p:cxnSp>
        <p:nvCxnSpPr>
          <p:cNvPr id="7" name="Conector: Angulado 6">
            <a:extLst>
              <a:ext uri="{FF2B5EF4-FFF2-40B4-BE49-F238E27FC236}">
                <a16:creationId xmlns:a16="http://schemas.microsoft.com/office/drawing/2014/main" id="{1459AE75-6B5D-0A32-E891-98C6A5BD4F72}"/>
              </a:ext>
            </a:extLst>
          </p:cNvPr>
          <p:cNvCxnSpPr>
            <a:cxnSpLocks/>
          </p:cNvCxnSpPr>
          <p:nvPr/>
        </p:nvCxnSpPr>
        <p:spPr>
          <a:xfrm>
            <a:off x="3668022" y="8999745"/>
            <a:ext cx="6390378" cy="1790175"/>
          </a:xfrm>
          <a:prstGeom prst="bentConnector3">
            <a:avLst>
              <a:gd name="adj1" fmla="val 9063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76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5ECA1-F35D-FC59-5430-ECEDD364B263}"/>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58B730ED-C678-E823-B984-3ECD0C85C755}"/>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9E1EB9B8-1284-0795-36A4-0C7312D6AE8C}"/>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1A5917AC-8A7E-D1CB-532E-1C6FFC7A3282}"/>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Principais campos de preenchimento</a:t>
            </a:r>
          </a:p>
        </p:txBody>
      </p:sp>
      <p:sp>
        <p:nvSpPr>
          <p:cNvPr id="2" name="MODALIDADES DE TRANSFERÊNCIA">
            <a:extLst>
              <a:ext uri="{FF2B5EF4-FFF2-40B4-BE49-F238E27FC236}">
                <a16:creationId xmlns:a16="http://schemas.microsoft.com/office/drawing/2014/main" id="{F71837A8-B5A4-EEF0-0DDE-3A8168C6824C}"/>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celebração</a:t>
            </a:r>
          </a:p>
        </p:txBody>
      </p:sp>
      <p:sp>
        <p:nvSpPr>
          <p:cNvPr id="9" name="Despesas com pessoal e encargos sociais relativas a ativos e inativos e com pensionistas">
            <a:extLst>
              <a:ext uri="{FF2B5EF4-FFF2-40B4-BE49-F238E27FC236}">
                <a16:creationId xmlns:a16="http://schemas.microsoft.com/office/drawing/2014/main" id="{CAC09EEA-F3C9-914A-4CF5-BE71D85FF3CE}"/>
              </a:ext>
            </a:extLst>
          </p:cNvPr>
          <p:cNvSpPr txBox="1"/>
          <p:nvPr/>
        </p:nvSpPr>
        <p:spPr>
          <a:xfrm>
            <a:off x="2399354" y="4404406"/>
            <a:ext cx="15937605" cy="8339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r>
              <a:rPr lang="pt-BR" sz="4000" b="1" dirty="0">
                <a:solidFill>
                  <a:srgbClr val="000000"/>
                </a:solidFill>
                <a:latin typeface="Segoe UI"/>
                <a:ea typeface="Calibri" panose="020F0502020204030204" pitchFamily="34" charset="0"/>
                <a:cs typeface="Segoe UI"/>
              </a:rPr>
              <a:t>Justificativa quanto a eventual necessidade de pagamento em espécie</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Por qual motivo é imprescindível que o órgão ou entidade estadual parceiro autorize a realização de pagamento em espécie? </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Qual será o limite para o pagamento em espécie? </a:t>
            </a:r>
          </a:p>
          <a:p>
            <a:pPr marL="571500" indent="-571500">
              <a:lnSpc>
                <a:spcPct val="150000"/>
              </a:lnSpc>
              <a:buClr>
                <a:schemeClr val="tx2"/>
              </a:buClr>
              <a:buFont typeface="Arial" panose="020B0604020202020204" pitchFamily="34" charset="0"/>
              <a:buChar char="•"/>
            </a:pPr>
            <a:r>
              <a:rPr lang="pt-BR" sz="4000" dirty="0">
                <a:solidFill>
                  <a:srgbClr val="000000"/>
                </a:solidFill>
                <a:latin typeface="Segoe UI"/>
                <a:ea typeface="Calibri" panose="020F0502020204030204" pitchFamily="34" charset="0"/>
                <a:cs typeface="Segoe UI"/>
              </a:rPr>
              <a:t>Quais serão os critérios para a autorização desse tipo de pagamento? Quais documentos comprobatórios de despesa a OSC deve apresentar para garantir o nexo de causalidade entre a receita e a despesa?</a:t>
            </a:r>
          </a:p>
        </p:txBody>
      </p:sp>
      <p:sp>
        <p:nvSpPr>
          <p:cNvPr id="4" name="Despesas com pessoal e encargos sociais relativas a ativos e inativos e com pensionistas">
            <a:extLst>
              <a:ext uri="{FF2B5EF4-FFF2-40B4-BE49-F238E27FC236}">
                <a16:creationId xmlns:a16="http://schemas.microsoft.com/office/drawing/2014/main" id="{7BA65CEA-3046-1068-9CA4-AD2CE0A26815}"/>
              </a:ext>
            </a:extLst>
          </p:cNvPr>
          <p:cNvSpPr txBox="1"/>
          <p:nvPr/>
        </p:nvSpPr>
        <p:spPr>
          <a:xfrm>
            <a:off x="10368157" y="10384739"/>
            <a:ext cx="9358168" cy="952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150000"/>
              </a:lnSpc>
              <a:buClr>
                <a:schemeClr val="tx2"/>
              </a:buClr>
            </a:pPr>
            <a:endParaRPr lang="pt-BR" sz="4000" dirty="0">
              <a:solidFill>
                <a:srgbClr val="000000"/>
              </a:solidFill>
              <a:latin typeface="Segoe UI"/>
              <a:ea typeface="Calibri" panose="020F0502020204030204" pitchFamily="34" charset="0"/>
              <a:cs typeface="Segoe UI"/>
            </a:endParaRPr>
          </a:p>
        </p:txBody>
      </p:sp>
    </p:spTree>
    <p:extLst>
      <p:ext uri="{BB962C8B-B14F-4D97-AF65-F5344CB8AC3E}">
        <p14:creationId xmlns:p14="http://schemas.microsoft.com/office/powerpoint/2010/main" val="180361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ED462-856E-BC9E-82AD-4E6BBEA12455}"/>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34850B1F-DD81-7053-652B-AEA2F89CC9B8}"/>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4A88FFDE-FD45-16DC-BD06-F5DF1908F62E}"/>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Orientações para a OSC</a:t>
            </a:r>
          </a:p>
        </p:txBody>
      </p:sp>
      <p:sp>
        <p:nvSpPr>
          <p:cNvPr id="2" name="MODALIDADES DE TRANSFERÊNCIA">
            <a:extLst>
              <a:ext uri="{FF2B5EF4-FFF2-40B4-BE49-F238E27FC236}">
                <a16:creationId xmlns:a16="http://schemas.microsoft.com/office/drawing/2014/main" id="{CBC269F0-0A55-D681-E7CD-D13122F25134}"/>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etapas</a:t>
            </a:r>
          </a:p>
        </p:txBody>
      </p:sp>
      <p:sp>
        <p:nvSpPr>
          <p:cNvPr id="9" name="Despesas com pessoal e encargos sociais relativas a ativos e inativos e com pensionistas">
            <a:extLst>
              <a:ext uri="{FF2B5EF4-FFF2-40B4-BE49-F238E27FC236}">
                <a16:creationId xmlns:a16="http://schemas.microsoft.com/office/drawing/2014/main" id="{1E192D87-B8DA-CC53-D5F0-FBD050E8C798}"/>
              </a:ext>
            </a:extLst>
          </p:cNvPr>
          <p:cNvSpPr txBox="1"/>
          <p:nvPr/>
        </p:nvSpPr>
        <p:spPr>
          <a:xfrm>
            <a:off x="498468" y="4030480"/>
            <a:ext cx="23885532" cy="10012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Executar a parceria de acordo com o que foi estabelecido no plano de trabalho; </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Comunicar previamente ao órgão ou entidade estadual parceiro (gestor da parceria) a eventual necessidade de realização de ajustes no plano de trabalho e/ou na execução do objeto;</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Não realizar alterações na execução física ou financeira da parceria sem prévia autorização do órgão ou entidade estadual parceiro; </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Guardar todos os documentos relacionados à execução física e financeira da parceria pelo prazo de dez anos; </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Não realizar pagamentos em espécie sem prévia autorização do órgão ou entidade estadual parceiro; </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Não realizar depósito de recursos não relacionados ao termo de fomento na conta bancária específica da parceria</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Não utilizar os recursos da parceria para a realização de despesas não previstas no Plano de Trabalho</a:t>
            </a:r>
          </a:p>
          <a:p>
            <a:pPr marL="571500" indent="-571500">
              <a:lnSpc>
                <a:spcPct val="150000"/>
              </a:lnSpc>
              <a:buClr>
                <a:schemeClr val="tx2"/>
              </a:buClr>
              <a:buFont typeface="Arial" panose="020B0604020202020204" pitchFamily="34" charset="0"/>
              <a:buChar char="•"/>
            </a:pPr>
            <a:r>
              <a:rPr lang="pt-BR" sz="3600" dirty="0">
                <a:solidFill>
                  <a:srgbClr val="000000"/>
                </a:solidFill>
                <a:latin typeface="Segoe UI"/>
                <a:ea typeface="Calibri" panose="020F0502020204030204" pitchFamily="34" charset="0"/>
                <a:cs typeface="Segoe UI"/>
              </a:rPr>
              <a:t>Não realizar despesas às próprias custas sem prévia autorização do órgão, em caso de atraso na liberação dos recursos da parceria. </a:t>
            </a:r>
          </a:p>
          <a:p>
            <a:pPr marL="571500" indent="-571500">
              <a:lnSpc>
                <a:spcPct val="150000"/>
              </a:lnSpc>
              <a:buClr>
                <a:schemeClr val="tx2"/>
              </a:buClr>
              <a:buFont typeface="Arial" panose="020B0604020202020204" pitchFamily="34" charset="0"/>
              <a:buChar char="•"/>
            </a:pPr>
            <a:endParaRPr lang="pt-BR" sz="3600" dirty="0">
              <a:solidFill>
                <a:srgbClr val="000000"/>
              </a:solidFill>
              <a:latin typeface="Segoe UI"/>
              <a:ea typeface="Calibri" panose="020F0502020204030204" pitchFamily="34" charset="0"/>
              <a:cs typeface="Segoe UI"/>
            </a:endParaRPr>
          </a:p>
        </p:txBody>
      </p:sp>
    </p:spTree>
    <p:extLst>
      <p:ext uri="{BB962C8B-B14F-4D97-AF65-F5344CB8AC3E}">
        <p14:creationId xmlns:p14="http://schemas.microsoft.com/office/powerpoint/2010/main" val="387642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13ABF569-E5EA-44E9-AFAD-FD95008B188A}"/>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A8F06FF5-69DC-4822-9E4C-0BB92F95C87E}"/>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13417287-7CEB-4A2A-BA27-1CB0ECEF5E97}"/>
              </a:ext>
            </a:extLst>
          </p:cNvPr>
          <p:cNvSpPr txBox="1">
            <a:spLocks/>
          </p:cNvSpPr>
          <p:nvPr/>
        </p:nvSpPr>
        <p:spPr>
          <a:xfrm>
            <a:off x="4224219" y="1003060"/>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0"/>
              </a:spcBef>
              <a:buNone/>
            </a:pPr>
            <a:r>
              <a:rPr lang="pt-BR" sz="6000" b="1" dirty="0">
                <a:solidFill>
                  <a:srgbClr val="000000"/>
                </a:solidFill>
                <a:latin typeface="Segoe UI"/>
                <a:ea typeface="Segoe UI Black"/>
                <a:cs typeface="Segoe UI"/>
              </a:rPr>
              <a:t>Aspectos legais fundamentais para a celebração de Termos de Fomento</a:t>
            </a:r>
            <a:endParaRPr lang="pt-BR" sz="6000" dirty="0"/>
          </a:p>
        </p:txBody>
      </p:sp>
      <p:sp>
        <p:nvSpPr>
          <p:cNvPr id="5" name="Despesas com pessoal e encargos sociais relativas a ativos e inativos e com pensionistas">
            <a:extLst>
              <a:ext uri="{FF2B5EF4-FFF2-40B4-BE49-F238E27FC236}">
                <a16:creationId xmlns:a16="http://schemas.microsoft.com/office/drawing/2014/main" id="{4BB58D5E-9507-E038-DD55-C5BC380014AC}"/>
              </a:ext>
            </a:extLst>
          </p:cNvPr>
          <p:cNvSpPr txBox="1"/>
          <p:nvPr/>
        </p:nvSpPr>
        <p:spPr>
          <a:xfrm>
            <a:off x="2763350" y="4452033"/>
            <a:ext cx="15937605" cy="264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marL="571500" indent="-571500">
              <a:lnSpc>
                <a:spcPct val="200000"/>
              </a:lnSpc>
              <a:buClr>
                <a:schemeClr val="tx2"/>
              </a:buClr>
              <a:buFont typeface="Wingdings" panose="05000000000000000000" pitchFamily="2" charset="2"/>
              <a:buChar char="§"/>
            </a:pPr>
            <a:r>
              <a:rPr lang="pt-BR" sz="4400" dirty="0">
                <a:solidFill>
                  <a:srgbClr val="000000"/>
                </a:solidFill>
                <a:latin typeface="Segoe UI"/>
                <a:ea typeface="Calibri" panose="020F0502020204030204" pitchFamily="34" charset="0"/>
                <a:cs typeface="Segoe UI"/>
              </a:rPr>
              <a:t>Objetivo da apresentação</a:t>
            </a:r>
          </a:p>
          <a:p>
            <a:pPr marL="571500" indent="-571500">
              <a:lnSpc>
                <a:spcPct val="200000"/>
              </a:lnSpc>
              <a:buClr>
                <a:schemeClr val="tx2"/>
              </a:buClr>
              <a:buFont typeface="Wingdings" panose="05000000000000000000" pitchFamily="2" charset="2"/>
              <a:buChar char="§"/>
            </a:pPr>
            <a:r>
              <a:rPr lang="pt-BR" sz="4400" dirty="0">
                <a:solidFill>
                  <a:srgbClr val="000000"/>
                </a:solidFill>
                <a:latin typeface="Segoe UI"/>
                <a:ea typeface="Calibri" panose="020F0502020204030204" pitchFamily="34" charset="0"/>
                <a:cs typeface="Segoe UI"/>
              </a:rPr>
              <a:t>Importância do tema para assessores parlamentares</a:t>
            </a:r>
          </a:p>
        </p:txBody>
      </p:sp>
      <p:sp>
        <p:nvSpPr>
          <p:cNvPr id="2" name="MODALIDADES DE TRANSFERÊNCIA">
            <a:extLst>
              <a:ext uri="{FF2B5EF4-FFF2-40B4-BE49-F238E27FC236}">
                <a16:creationId xmlns:a16="http://schemas.microsoft.com/office/drawing/2014/main" id="{66F528D0-C3BD-BDAA-E389-87A99C49B2C6}"/>
              </a:ext>
            </a:extLst>
          </p:cNvPr>
          <p:cNvSpPr txBox="1"/>
          <p:nvPr/>
        </p:nvSpPr>
        <p:spPr>
          <a:xfrm rot="16200000">
            <a:off x="1292708" y="2097156"/>
            <a:ext cx="330827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spTree>
    <p:extLst>
      <p:ext uri="{BB962C8B-B14F-4D97-AF65-F5344CB8AC3E}">
        <p14:creationId xmlns:p14="http://schemas.microsoft.com/office/powerpoint/2010/main" val="241886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11E154EC-F1D5-42D2-AC58-FDB5C97C0621}"/>
              </a:ext>
            </a:extLst>
          </p:cNvPr>
          <p:cNvPicPr>
            <a:picLocks noChangeAspect="1"/>
          </p:cNvPicPr>
          <p:nvPr/>
        </p:nvPicPr>
        <p:blipFill rotWithShape="1">
          <a:blip r:embed="rId2">
            <a:extLst>
              <a:ext uri="{28A0092B-C50C-407E-A947-70E740481C1C}">
                <a14:useLocalDpi xmlns:a14="http://schemas.microsoft.com/office/drawing/2010/main" val="0"/>
              </a:ext>
            </a:extLst>
          </a:blip>
          <a:srcRect l="35816" t="48840" r="30326" b="5553"/>
          <a:stretch/>
        </p:blipFill>
        <p:spPr>
          <a:xfrm>
            <a:off x="9104574" y="-10318"/>
            <a:ext cx="15279426" cy="13726318"/>
          </a:xfrm>
          <a:prstGeom prst="rect">
            <a:avLst/>
          </a:prstGeom>
        </p:spPr>
      </p:pic>
      <p:sp>
        <p:nvSpPr>
          <p:cNvPr id="14" name="Retângulo 13">
            <a:extLst>
              <a:ext uri="{FF2B5EF4-FFF2-40B4-BE49-F238E27FC236}">
                <a16:creationId xmlns:a16="http://schemas.microsoft.com/office/drawing/2014/main" id="{8FEDAB63-05F1-4E0F-BBAD-E9C356438788}"/>
              </a:ext>
            </a:extLst>
          </p:cNvPr>
          <p:cNvSpPr/>
          <p:nvPr/>
        </p:nvSpPr>
        <p:spPr>
          <a:xfrm>
            <a:off x="9104574" y="-10318"/>
            <a:ext cx="15279426" cy="13726318"/>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BC4FCD05-D57A-44B1-A3B4-9B9C2A8271F1}"/>
              </a:ext>
            </a:extLst>
          </p:cNvPr>
          <p:cNvSpPr/>
          <p:nvPr/>
        </p:nvSpPr>
        <p:spPr>
          <a:xfrm>
            <a:off x="5067696" y="3307586"/>
            <a:ext cx="14248608" cy="6542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9" name="Emendas impositivas 2020"/>
          <p:cNvSpPr txBox="1">
            <a:spLocks noGrp="1"/>
          </p:cNvSpPr>
          <p:nvPr>
            <p:ph type="body" sz="quarter" idx="4294967295"/>
          </p:nvPr>
        </p:nvSpPr>
        <p:spPr>
          <a:xfrm>
            <a:off x="7785491" y="4397025"/>
            <a:ext cx="10651034" cy="2625698"/>
          </a:xfrm>
          <a:prstGeom prst="rect">
            <a:avLst/>
          </a:prstGeom>
          <a:noFill/>
        </p:spPr>
        <p:txBody>
          <a:bodyPr vert="horz" lIns="91440" tIns="45720" rIns="91440" bIns="45720" rtlCol="0" anchor="t">
            <a:normAutofit/>
          </a:bodyPr>
          <a:lstStyle/>
          <a:p>
            <a:pPr marL="0" indent="0">
              <a:lnSpc>
                <a:spcPct val="100000"/>
              </a:lnSpc>
              <a:buNone/>
            </a:pPr>
            <a:r>
              <a:rPr lang="pt-BR" sz="9650" b="1" dirty="0">
                <a:latin typeface="Segoe UI Variable Text Semibold"/>
              </a:rPr>
              <a:t>Obrigado!</a:t>
            </a:r>
          </a:p>
        </p:txBody>
      </p:sp>
      <p:sp>
        <p:nvSpPr>
          <p:cNvPr id="542" name="BELO HORIZONTE…"/>
          <p:cNvSpPr txBox="1">
            <a:spLocks noGrp="1"/>
          </p:cNvSpPr>
          <p:nvPr>
            <p:ph type="body" sz="quarter" idx="4294967295"/>
          </p:nvPr>
        </p:nvSpPr>
        <p:spPr>
          <a:xfrm>
            <a:off x="7990431" y="6182898"/>
            <a:ext cx="9020098" cy="1429411"/>
          </a:xfrm>
          <a:prstGeom prst="rect">
            <a:avLst/>
          </a:prstGeom>
        </p:spPr>
        <p:txBody>
          <a:bodyPr>
            <a:normAutofit/>
          </a:bodyPr>
          <a:lstStyle/>
          <a:p>
            <a:pPr marL="0" indent="0">
              <a:buNone/>
            </a:pPr>
            <a:r>
              <a:rPr lang="pt-BR" sz="4400" cap="none">
                <a:solidFill>
                  <a:schemeClr val="tx1"/>
                </a:solidFill>
                <a:latin typeface="Segoe UI Light" panose="020B0502040204020203" pitchFamily="34" charset="0"/>
                <a:cs typeface="Segoe UI Light" panose="020B0502040204020203" pitchFamily="34" charset="0"/>
              </a:rPr>
              <a:t>Superintendência Central de Convênios e Parcerias</a:t>
            </a:r>
          </a:p>
        </p:txBody>
      </p:sp>
      <p:sp>
        <p:nvSpPr>
          <p:cNvPr id="2" name="Retângulo 1">
            <a:extLst>
              <a:ext uri="{FF2B5EF4-FFF2-40B4-BE49-F238E27FC236}">
                <a16:creationId xmlns:a16="http://schemas.microsoft.com/office/drawing/2014/main" id="{CD2EAE01-8CB6-4BDF-B676-E82A4E5C0B22}"/>
              </a:ext>
            </a:extLst>
          </p:cNvPr>
          <p:cNvSpPr/>
          <p:nvPr/>
        </p:nvSpPr>
        <p:spPr>
          <a:xfrm>
            <a:off x="6100920" y="3307587"/>
            <a:ext cx="651347" cy="6542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Gráfico 16">
            <a:extLst>
              <a:ext uri="{FF2B5EF4-FFF2-40B4-BE49-F238E27FC236}">
                <a16:creationId xmlns:a16="http://schemas.microsoft.com/office/drawing/2014/main" id="{2555AB9B-92B8-4BC4-8B04-E0CB1E69E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58125" y="12152312"/>
            <a:ext cx="2876550" cy="790575"/>
          </a:xfrm>
          <a:prstGeom prst="rect">
            <a:avLst/>
          </a:prstGeom>
        </p:spPr>
      </p:pic>
      <p:sp>
        <p:nvSpPr>
          <p:cNvPr id="12" name="CaixaDeTexto 11">
            <a:extLst>
              <a:ext uri="{FF2B5EF4-FFF2-40B4-BE49-F238E27FC236}">
                <a16:creationId xmlns:a16="http://schemas.microsoft.com/office/drawing/2014/main" id="{F40E22DA-0524-4A58-83AD-BC311CD0344B}"/>
              </a:ext>
            </a:extLst>
          </p:cNvPr>
          <p:cNvSpPr txBox="1"/>
          <p:nvPr/>
        </p:nvSpPr>
        <p:spPr>
          <a:xfrm>
            <a:off x="8935700" y="8043545"/>
            <a:ext cx="8201789" cy="523220"/>
          </a:xfrm>
          <a:prstGeom prst="rect">
            <a:avLst/>
          </a:prstGeom>
          <a:noFill/>
        </p:spPr>
        <p:txBody>
          <a:bodyPr wrap="square">
            <a:spAutoFit/>
          </a:bodyPr>
          <a:lstStyle/>
          <a:p>
            <a:r>
              <a:rPr lang="pt-BR" sz="2800" spc="300">
                <a:latin typeface="Segoe UI Semibold" panose="020B0702040204020203" pitchFamily="34" charset="0"/>
                <a:cs typeface="Segoe UI Semibold" panose="020B0702040204020203" pitchFamily="34" charset="0"/>
              </a:rPr>
              <a:t>atendimento@sigconsaida.mg.gov.br</a:t>
            </a:r>
          </a:p>
        </p:txBody>
      </p:sp>
      <p:pic>
        <p:nvPicPr>
          <p:cNvPr id="5" name="Imagem 4">
            <a:extLst>
              <a:ext uri="{FF2B5EF4-FFF2-40B4-BE49-F238E27FC236}">
                <a16:creationId xmlns:a16="http://schemas.microsoft.com/office/drawing/2014/main" id="{ABAAC9DD-4670-4DB3-A9DA-3B16C4848B0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9221" y1="25676" x2="79221" y2="25676"/>
                        <a14:backgroundMark x1="30736" y1="81532" x2="30736" y2="81532"/>
                        <a14:backgroundMark x1="29870" y1="50000" x2="29870" y2="50000"/>
                        <a14:backgroundMark x1="50649" y1="31982" x2="50649" y2="31982"/>
                      </a14:backgroundRemoval>
                    </a14:imgEffect>
                  </a14:imgLayer>
                </a14:imgProps>
              </a:ext>
            </a:extLst>
          </a:blip>
          <a:stretch>
            <a:fillRect/>
          </a:stretch>
        </p:blipFill>
        <p:spPr>
          <a:xfrm>
            <a:off x="7995050" y="7909399"/>
            <a:ext cx="876461" cy="842313"/>
          </a:xfrm>
          <a:prstGeom prst="rect">
            <a:avLst/>
          </a:prstGeom>
        </p:spPr>
      </p:pic>
      <p:sp>
        <p:nvSpPr>
          <p:cNvPr id="3" name="Emendas impositivas 2020">
            <a:extLst>
              <a:ext uri="{FF2B5EF4-FFF2-40B4-BE49-F238E27FC236}">
                <a16:creationId xmlns:a16="http://schemas.microsoft.com/office/drawing/2014/main" id="{FE2C5864-A08F-9660-574F-DE3ED1736B01}"/>
              </a:ext>
            </a:extLst>
          </p:cNvPr>
          <p:cNvSpPr txBox="1">
            <a:spLocks/>
          </p:cNvSpPr>
          <p:nvPr/>
        </p:nvSpPr>
        <p:spPr>
          <a:xfrm>
            <a:off x="753082" y="5104314"/>
            <a:ext cx="5096804" cy="3497053"/>
          </a:xfrm>
          <a:prstGeom prst="rect">
            <a:avLst/>
          </a:prstGeom>
          <a:noFill/>
        </p:spPr>
        <p:txBody>
          <a:bodyPr vert="horz" lIns="91440" tIns="45720" rIns="91440" bIns="45720" rtlCol="0" anchor="t">
            <a:normAutofit fontScale="92500"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r">
              <a:lnSpc>
                <a:spcPct val="100000"/>
              </a:lnSpc>
              <a:buNone/>
            </a:pPr>
            <a:r>
              <a:rPr lang="pt-BR" sz="11500" b="1" spc="300" dirty="0">
                <a:solidFill>
                  <a:schemeClr val="tx2"/>
                </a:solidFill>
                <a:latin typeface="Segoe UI"/>
                <a:cs typeface="Segoe UI Semibold"/>
              </a:rPr>
              <a:t>FEV</a:t>
            </a:r>
          </a:p>
          <a:p>
            <a:pPr marL="0" indent="0" algn="r">
              <a:lnSpc>
                <a:spcPct val="100000"/>
              </a:lnSpc>
              <a:buFont typeface="Arial" panose="020B0604020202020204" pitchFamily="34" charset="0"/>
              <a:buNone/>
            </a:pPr>
            <a:r>
              <a:rPr lang="pt-BR" sz="11500" b="1" spc="300" dirty="0">
                <a:solidFill>
                  <a:schemeClr val="tx2"/>
                </a:solidFill>
                <a:latin typeface="Segoe UI"/>
                <a:cs typeface="Segoe UI Semibold"/>
              </a:rPr>
              <a:t>2025</a:t>
            </a:r>
          </a:p>
        </p:txBody>
      </p:sp>
    </p:spTree>
    <p:extLst>
      <p:ext uri="{BB962C8B-B14F-4D97-AF65-F5344CB8AC3E}">
        <p14:creationId xmlns:p14="http://schemas.microsoft.com/office/powerpoint/2010/main" val="402954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3F78-71D5-F199-FAA1-E03445CBA22D}"/>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72EC5CE3-26AD-77F1-9025-DA016EE202F6}"/>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99BE9F04-8DC9-2BAF-7C80-BB4701453611}"/>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04BFCC5D-3710-0F69-3C8C-08253AA1925D}"/>
              </a:ext>
            </a:extLst>
          </p:cNvPr>
          <p:cNvSpPr txBox="1">
            <a:spLocks/>
          </p:cNvSpPr>
          <p:nvPr/>
        </p:nvSpPr>
        <p:spPr>
          <a:xfrm>
            <a:off x="4224219" y="1003060"/>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O que é uma parceria?</a:t>
            </a:r>
          </a:p>
        </p:txBody>
      </p:sp>
      <p:sp>
        <p:nvSpPr>
          <p:cNvPr id="2" name="MODALIDADES DE TRANSFERÊNCIA">
            <a:extLst>
              <a:ext uri="{FF2B5EF4-FFF2-40B4-BE49-F238E27FC236}">
                <a16:creationId xmlns:a16="http://schemas.microsoft.com/office/drawing/2014/main" id="{C708A132-4800-097C-3E91-E7B921A401BF}"/>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sp>
        <p:nvSpPr>
          <p:cNvPr id="12" name="Despesas com pessoal e encargos sociais relativas a ativos e inativos e com pensionistas">
            <a:extLst>
              <a:ext uri="{FF2B5EF4-FFF2-40B4-BE49-F238E27FC236}">
                <a16:creationId xmlns:a16="http://schemas.microsoft.com/office/drawing/2014/main" id="{D3807611-AE2D-7404-2A63-DEC31A3F7ADB}"/>
              </a:ext>
            </a:extLst>
          </p:cNvPr>
          <p:cNvSpPr txBox="1"/>
          <p:nvPr/>
        </p:nvSpPr>
        <p:spPr>
          <a:xfrm>
            <a:off x="2690045" y="4828296"/>
            <a:ext cx="15937605" cy="3065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ctr">
              <a:lnSpc>
                <a:spcPct val="150000"/>
              </a:lnSpc>
              <a:buClr>
                <a:schemeClr val="tx2"/>
              </a:buClr>
            </a:pPr>
            <a:r>
              <a:rPr lang="pt-BR" sz="4400" dirty="0">
                <a:solidFill>
                  <a:srgbClr val="000000"/>
                </a:solidFill>
                <a:latin typeface="Segoe UI"/>
                <a:ea typeface="Calibri" panose="020F0502020204030204" pitchFamily="34" charset="0"/>
                <a:cs typeface="Segoe UI"/>
              </a:rPr>
              <a:t>A parceria pode ser definida como a conjugação de esforços entre a administração pública e determinada organização da sociedade civil visando o alcance de um objetivo comum</a:t>
            </a:r>
          </a:p>
        </p:txBody>
      </p:sp>
      <p:sp>
        <p:nvSpPr>
          <p:cNvPr id="14" name="Despesas com pessoal e encargos sociais relativas a ativos e inativos e com pensionistas">
            <a:extLst>
              <a:ext uri="{FF2B5EF4-FFF2-40B4-BE49-F238E27FC236}">
                <a16:creationId xmlns:a16="http://schemas.microsoft.com/office/drawing/2014/main" id="{D3B1F266-0B68-48EF-9B56-11B7266DD4B2}"/>
              </a:ext>
            </a:extLst>
          </p:cNvPr>
          <p:cNvSpPr txBox="1"/>
          <p:nvPr/>
        </p:nvSpPr>
        <p:spPr>
          <a:xfrm>
            <a:off x="2763350" y="9777303"/>
            <a:ext cx="15937605" cy="128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200000"/>
              </a:lnSpc>
              <a:buClr>
                <a:schemeClr val="tx2"/>
              </a:buClr>
            </a:pPr>
            <a:endParaRPr lang="pt-BR" sz="4400" dirty="0">
              <a:solidFill>
                <a:srgbClr val="000000"/>
              </a:solidFill>
              <a:latin typeface="Segoe UI"/>
              <a:ea typeface="Calibri" panose="020F0502020204030204" pitchFamily="34" charset="0"/>
              <a:cs typeface="Segoe UI"/>
            </a:endParaRPr>
          </a:p>
        </p:txBody>
      </p:sp>
      <p:sp>
        <p:nvSpPr>
          <p:cNvPr id="15" name="Despesas com pessoal e encargos sociais relativas a ativos e inativos e com pensionistas">
            <a:extLst>
              <a:ext uri="{FF2B5EF4-FFF2-40B4-BE49-F238E27FC236}">
                <a16:creationId xmlns:a16="http://schemas.microsoft.com/office/drawing/2014/main" id="{85C19482-8F4D-4738-81A0-5BAB7D67343A}"/>
              </a:ext>
            </a:extLst>
          </p:cNvPr>
          <p:cNvSpPr txBox="1"/>
          <p:nvPr/>
        </p:nvSpPr>
        <p:spPr>
          <a:xfrm>
            <a:off x="4832183" y="8974870"/>
            <a:ext cx="4037613" cy="1375376"/>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1800"/>
              </a:spcBef>
              <a:spcAft>
                <a:spcPts val="1800"/>
              </a:spcAft>
              <a:defRPr/>
            </a:pPr>
            <a:r>
              <a:rPr lang="pt-BR" sz="8000" b="1" dirty="0">
                <a:cs typeface="Segoe UI" panose="020B0502040204020203" pitchFamily="34" charset="0"/>
              </a:rPr>
              <a:t>Parceria</a:t>
            </a:r>
          </a:p>
        </p:txBody>
      </p:sp>
      <p:sp>
        <p:nvSpPr>
          <p:cNvPr id="16" name="Despesas com pessoal e encargos sociais relativas a ativos e inativos e com pensionistas">
            <a:extLst>
              <a:ext uri="{FF2B5EF4-FFF2-40B4-BE49-F238E27FC236}">
                <a16:creationId xmlns:a16="http://schemas.microsoft.com/office/drawing/2014/main" id="{0D84D82C-8F4C-5DE9-9E46-5477AEE110A6}"/>
              </a:ext>
            </a:extLst>
          </p:cNvPr>
          <p:cNvSpPr txBox="1"/>
          <p:nvPr/>
        </p:nvSpPr>
        <p:spPr>
          <a:xfrm>
            <a:off x="10861676" y="8979645"/>
            <a:ext cx="4037613" cy="1375376"/>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1800"/>
              </a:spcBef>
              <a:spcAft>
                <a:spcPts val="1800"/>
              </a:spcAft>
              <a:defRPr/>
            </a:pPr>
            <a:r>
              <a:rPr lang="pt-BR" sz="8000" b="1" dirty="0">
                <a:cs typeface="Segoe UI" panose="020B0502040204020203" pitchFamily="34" charset="0"/>
              </a:rPr>
              <a:t>Contrato</a:t>
            </a:r>
          </a:p>
        </p:txBody>
      </p:sp>
      <p:sp>
        <p:nvSpPr>
          <p:cNvPr id="17" name="Diferente de 16">
            <a:extLst>
              <a:ext uri="{FF2B5EF4-FFF2-40B4-BE49-F238E27FC236}">
                <a16:creationId xmlns:a16="http://schemas.microsoft.com/office/drawing/2014/main" id="{EC857E5B-6132-BCFF-3325-8C32CBA9F96D}"/>
              </a:ext>
            </a:extLst>
          </p:cNvPr>
          <p:cNvSpPr/>
          <p:nvPr/>
        </p:nvSpPr>
        <p:spPr>
          <a:xfrm>
            <a:off x="9196639" y="9070887"/>
            <a:ext cx="1488622" cy="1183341"/>
          </a:xfrm>
          <a:prstGeom prst="mathNot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solidFill>
                <a:schemeClr val="tx1"/>
              </a:solidFill>
            </a:endParaRPr>
          </a:p>
        </p:txBody>
      </p:sp>
      <p:sp>
        <p:nvSpPr>
          <p:cNvPr id="18" name="Despesas com pessoal e encargos sociais relativas a ativos e inativos e com pensionistas">
            <a:extLst>
              <a:ext uri="{FF2B5EF4-FFF2-40B4-BE49-F238E27FC236}">
                <a16:creationId xmlns:a16="http://schemas.microsoft.com/office/drawing/2014/main" id="{4BD13D9F-C9BE-73A3-C992-95B13935E900}"/>
              </a:ext>
            </a:extLst>
          </p:cNvPr>
          <p:cNvSpPr txBox="1"/>
          <p:nvPr/>
        </p:nvSpPr>
        <p:spPr>
          <a:xfrm>
            <a:off x="4969545" y="10254228"/>
            <a:ext cx="3542313" cy="162159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1800"/>
              </a:spcBef>
              <a:spcAft>
                <a:spcPts val="1800"/>
              </a:spcAft>
              <a:defRPr/>
            </a:pPr>
            <a:r>
              <a:rPr lang="pt-BR" sz="3200" dirty="0">
                <a:latin typeface="Segoe UI" panose="020B0502040204020203" pitchFamily="34" charset="0"/>
                <a:cs typeface="Segoe UI" panose="020B0502040204020203" pitchFamily="34" charset="0"/>
              </a:rPr>
              <a:t>As partes buscam alcançar o mesmo objetivo</a:t>
            </a:r>
          </a:p>
        </p:txBody>
      </p:sp>
      <p:sp>
        <p:nvSpPr>
          <p:cNvPr id="19" name="Despesas com pessoal e encargos sociais relativas a ativos e inativos e com pensionistas">
            <a:extLst>
              <a:ext uri="{FF2B5EF4-FFF2-40B4-BE49-F238E27FC236}">
                <a16:creationId xmlns:a16="http://schemas.microsoft.com/office/drawing/2014/main" id="{3FFAFCDC-4B44-D300-663F-06B886128DF5}"/>
              </a:ext>
            </a:extLst>
          </p:cNvPr>
          <p:cNvSpPr txBox="1"/>
          <p:nvPr/>
        </p:nvSpPr>
        <p:spPr>
          <a:xfrm>
            <a:off x="11112710" y="10254228"/>
            <a:ext cx="3542313" cy="1129154"/>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1800"/>
              </a:spcBef>
              <a:spcAft>
                <a:spcPts val="1800"/>
              </a:spcAft>
              <a:defRPr/>
            </a:pPr>
            <a:r>
              <a:rPr lang="pt-BR" sz="3200" dirty="0">
                <a:latin typeface="Segoe UI" panose="020B0502040204020203" pitchFamily="34" charset="0"/>
                <a:cs typeface="Segoe UI" panose="020B0502040204020203" pitchFamily="34" charset="0"/>
              </a:rPr>
              <a:t>As partes possuem interesses distintos</a:t>
            </a:r>
          </a:p>
        </p:txBody>
      </p:sp>
    </p:spTree>
    <p:extLst>
      <p:ext uri="{BB962C8B-B14F-4D97-AF65-F5344CB8AC3E}">
        <p14:creationId xmlns:p14="http://schemas.microsoft.com/office/powerpoint/2010/main" val="19531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56340-D122-C992-B09E-56C819BAAF4D}"/>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D2682455-58CC-971E-D99B-A9A25B1A0F9D}"/>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F6776A84-7D5E-02A0-59D5-FEB12C6996D8}"/>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428C17F1-DAD4-4D73-7CEA-5ABFBE7FF85F}"/>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Legislação</a:t>
            </a:r>
          </a:p>
        </p:txBody>
      </p:sp>
      <p:sp>
        <p:nvSpPr>
          <p:cNvPr id="5" name="Despesas com pessoal e encargos sociais relativas a ativos e inativos e com pensionistas">
            <a:extLst>
              <a:ext uri="{FF2B5EF4-FFF2-40B4-BE49-F238E27FC236}">
                <a16:creationId xmlns:a16="http://schemas.microsoft.com/office/drawing/2014/main" id="{48DBB884-0841-B989-4419-D099F0FA9AD9}"/>
              </a:ext>
            </a:extLst>
          </p:cNvPr>
          <p:cNvSpPr txBox="1"/>
          <p:nvPr/>
        </p:nvSpPr>
        <p:spPr>
          <a:xfrm>
            <a:off x="3284401" y="4190975"/>
            <a:ext cx="15937605" cy="556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marL="571500" indent="-571500">
              <a:lnSpc>
                <a:spcPct val="150000"/>
              </a:lnSpc>
              <a:buClr>
                <a:schemeClr val="tx2"/>
              </a:buClr>
              <a:buFont typeface="Wingdings" panose="05000000000000000000" pitchFamily="2" charset="2"/>
              <a:buChar char="§"/>
            </a:pPr>
            <a:r>
              <a:rPr lang="pt-BR" sz="4000" dirty="0">
                <a:solidFill>
                  <a:srgbClr val="000000"/>
                </a:solidFill>
                <a:latin typeface="Segoe UI"/>
                <a:ea typeface="Calibri" panose="020F0502020204030204" pitchFamily="34" charset="0"/>
                <a:cs typeface="Segoe UI"/>
              </a:rPr>
              <a:t>As parcerias entre organizações da sociedade civil e a administração pública são regidas pelo Marco Regulatório das Organizações da Sociedade Civil (MROSC) instituído pela </a:t>
            </a:r>
            <a:r>
              <a:rPr lang="pt-BR" sz="4000" b="1" dirty="0">
                <a:solidFill>
                  <a:srgbClr val="000000"/>
                </a:solidFill>
                <a:latin typeface="Segoe UI"/>
                <a:ea typeface="Calibri" panose="020F0502020204030204" pitchFamily="34" charset="0"/>
                <a:cs typeface="Segoe UI"/>
              </a:rPr>
              <a:t>Lei Federal nº 13.019, de 2014</a:t>
            </a:r>
            <a:endParaRPr lang="pt-BR" sz="4000" dirty="0">
              <a:solidFill>
                <a:srgbClr val="000000"/>
              </a:solidFill>
              <a:latin typeface="Segoe UI"/>
              <a:ea typeface="Calibri" panose="020F0502020204030204" pitchFamily="34" charset="0"/>
              <a:cs typeface="Segoe UI"/>
            </a:endParaRPr>
          </a:p>
          <a:p>
            <a:pPr marL="571500" indent="-571500">
              <a:lnSpc>
                <a:spcPct val="150000"/>
              </a:lnSpc>
              <a:buClr>
                <a:schemeClr val="tx2"/>
              </a:buClr>
              <a:buFont typeface="Wingdings" panose="05000000000000000000" pitchFamily="2" charset="2"/>
              <a:buChar char="§"/>
            </a:pPr>
            <a:r>
              <a:rPr lang="pt-BR" sz="4000" dirty="0">
                <a:solidFill>
                  <a:srgbClr val="000000"/>
                </a:solidFill>
                <a:latin typeface="Segoe UI"/>
                <a:ea typeface="Calibri" panose="020F0502020204030204" pitchFamily="34" charset="0"/>
                <a:cs typeface="Segoe UI"/>
              </a:rPr>
              <a:t>No estado de Minas Gerais, as parcerias são regulamentadas pelo </a:t>
            </a:r>
            <a:r>
              <a:rPr lang="pt-BR" sz="4000" b="1" dirty="0">
                <a:solidFill>
                  <a:srgbClr val="000000"/>
                </a:solidFill>
                <a:latin typeface="Segoe UI"/>
                <a:ea typeface="Calibri" panose="020F0502020204030204" pitchFamily="34" charset="0"/>
                <a:cs typeface="Segoe UI"/>
              </a:rPr>
              <a:t>Decreto nº 47.132, de 2017</a:t>
            </a:r>
          </a:p>
        </p:txBody>
      </p:sp>
      <p:sp>
        <p:nvSpPr>
          <p:cNvPr id="2" name="MODALIDADES DE TRANSFERÊNCIA">
            <a:extLst>
              <a:ext uri="{FF2B5EF4-FFF2-40B4-BE49-F238E27FC236}">
                <a16:creationId xmlns:a16="http://schemas.microsoft.com/office/drawing/2014/main" id="{5199955F-E452-D3FA-247C-0900C19C7F89}"/>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spTree>
    <p:extLst>
      <p:ext uri="{BB962C8B-B14F-4D97-AF65-F5344CB8AC3E}">
        <p14:creationId xmlns:p14="http://schemas.microsoft.com/office/powerpoint/2010/main" val="413151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71892-8DD1-27FF-5A39-CB2F40D8F667}"/>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E6BE0E12-C5B0-CA87-29A5-E3EF8F15DBFA}"/>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D03576A8-435D-5FE5-DBF4-F36B53A099E2}"/>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4844D15F-FE3C-8303-116D-17C8CF789D0F}"/>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Instrumentos jurídicos</a:t>
            </a:r>
          </a:p>
        </p:txBody>
      </p:sp>
      <p:sp>
        <p:nvSpPr>
          <p:cNvPr id="2" name="MODALIDADES DE TRANSFERÊNCIA">
            <a:extLst>
              <a:ext uri="{FF2B5EF4-FFF2-40B4-BE49-F238E27FC236}">
                <a16:creationId xmlns:a16="http://schemas.microsoft.com/office/drawing/2014/main" id="{D1BE576C-D826-D3B0-F062-53657E718BCF}"/>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graphicFrame>
        <p:nvGraphicFramePr>
          <p:cNvPr id="24" name="Tabela 23">
            <a:extLst>
              <a:ext uri="{FF2B5EF4-FFF2-40B4-BE49-F238E27FC236}">
                <a16:creationId xmlns:a16="http://schemas.microsoft.com/office/drawing/2014/main" id="{B94B3695-DA05-4801-3DED-5D042577F06F}"/>
              </a:ext>
            </a:extLst>
          </p:cNvPr>
          <p:cNvGraphicFramePr>
            <a:graphicFrameLocks noGrp="1"/>
          </p:cNvGraphicFramePr>
          <p:nvPr>
            <p:extLst>
              <p:ext uri="{D42A27DB-BD31-4B8C-83A1-F6EECF244321}">
                <p14:modId xmlns:p14="http://schemas.microsoft.com/office/powerpoint/2010/main" val="2856897301"/>
              </p:ext>
            </p:extLst>
          </p:nvPr>
        </p:nvGraphicFramePr>
        <p:xfrm>
          <a:off x="2654864" y="5170779"/>
          <a:ext cx="15192375" cy="5153025"/>
        </p:xfrm>
        <a:graphic>
          <a:graphicData uri="http://schemas.openxmlformats.org/drawingml/2006/table">
            <a:tbl>
              <a:tblPr/>
              <a:tblGrid>
                <a:gridCol w="4743450">
                  <a:extLst>
                    <a:ext uri="{9D8B030D-6E8A-4147-A177-3AD203B41FA5}">
                      <a16:colId xmlns:a16="http://schemas.microsoft.com/office/drawing/2014/main" val="2620492353"/>
                    </a:ext>
                  </a:extLst>
                </a:gridCol>
                <a:gridCol w="4743450">
                  <a:extLst>
                    <a:ext uri="{9D8B030D-6E8A-4147-A177-3AD203B41FA5}">
                      <a16:colId xmlns:a16="http://schemas.microsoft.com/office/drawing/2014/main" val="2099807622"/>
                    </a:ext>
                  </a:extLst>
                </a:gridCol>
                <a:gridCol w="5705475">
                  <a:extLst>
                    <a:ext uri="{9D8B030D-6E8A-4147-A177-3AD203B41FA5}">
                      <a16:colId xmlns:a16="http://schemas.microsoft.com/office/drawing/2014/main" val="1388923797"/>
                    </a:ext>
                  </a:extLst>
                </a:gridCol>
              </a:tblGrid>
              <a:tr h="1162050">
                <a:tc>
                  <a:txBody>
                    <a:bodyPr/>
                    <a:lstStyle/>
                    <a:p>
                      <a:pPr algn="ctr" fontAlgn="base">
                        <a:lnSpc>
                          <a:spcPts val="3825"/>
                        </a:lnSpc>
                      </a:pPr>
                      <a:r>
                        <a:rPr lang="pt-BR" sz="3200" b="1" i="0" dirty="0">
                          <a:solidFill>
                            <a:srgbClr val="FFFFFF"/>
                          </a:solidFill>
                          <a:effectLst/>
                          <a:latin typeface="Calibri Light" panose="020F0302020204030204" pitchFamily="34" charset="0"/>
                        </a:rPr>
                        <a:t>Termo de Fomento</a:t>
                      </a:r>
                      <a:endParaRPr lang="pt-BR" b="0" i="0" dirty="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solidFill>
                      <a:srgbClr val="AE0F0A"/>
                    </a:solidFill>
                  </a:tcPr>
                </a:tc>
                <a:tc>
                  <a:txBody>
                    <a:bodyPr/>
                    <a:lstStyle/>
                    <a:p>
                      <a:pPr algn="ctr" fontAlgn="base">
                        <a:lnSpc>
                          <a:spcPts val="3825"/>
                        </a:lnSpc>
                      </a:pPr>
                      <a:r>
                        <a:rPr lang="pt-BR" sz="3200" b="1" i="0">
                          <a:solidFill>
                            <a:srgbClr val="FFFFFF"/>
                          </a:solidFill>
                          <a:effectLst/>
                          <a:latin typeface="Calibri Light" panose="020F0302020204030204" pitchFamily="34" charset="0"/>
                        </a:rPr>
                        <a:t>Termo de Colaboração</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solidFill>
                      <a:srgbClr val="AE0F0A"/>
                    </a:solidFill>
                  </a:tcPr>
                </a:tc>
                <a:tc>
                  <a:txBody>
                    <a:bodyPr/>
                    <a:lstStyle/>
                    <a:p>
                      <a:pPr algn="ctr" fontAlgn="base">
                        <a:lnSpc>
                          <a:spcPts val="3825"/>
                        </a:lnSpc>
                      </a:pPr>
                      <a:r>
                        <a:rPr lang="pt-BR" sz="3200" b="1" i="0">
                          <a:solidFill>
                            <a:srgbClr val="FFFFFF"/>
                          </a:solidFill>
                          <a:effectLst/>
                          <a:latin typeface="Calibri Light" panose="020F0302020204030204" pitchFamily="34" charset="0"/>
                        </a:rPr>
                        <a:t>Acordo de Cooperação</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solidFill>
                      <a:srgbClr val="AE0F0A"/>
                    </a:solidFill>
                  </a:tcPr>
                </a:tc>
                <a:extLst>
                  <a:ext uri="{0D108BD9-81ED-4DB2-BD59-A6C34878D82A}">
                    <a16:rowId xmlns:a16="http://schemas.microsoft.com/office/drawing/2014/main" val="2596953755"/>
                  </a:ext>
                </a:extLst>
              </a:tr>
              <a:tr h="1724025">
                <a:tc>
                  <a:txBody>
                    <a:bodyPr/>
                    <a:lstStyle/>
                    <a:p>
                      <a:pPr algn="ctr" fontAlgn="base">
                        <a:lnSpc>
                          <a:spcPts val="3825"/>
                        </a:lnSpc>
                      </a:pPr>
                      <a:r>
                        <a:rPr lang="pt-BR" sz="3200" b="0" i="0" u="none" strike="noStrike">
                          <a:solidFill>
                            <a:srgbClr val="000000"/>
                          </a:solidFill>
                          <a:effectLst/>
                          <a:latin typeface="Calibri Light" panose="020F0302020204030204" pitchFamily="34" charset="0"/>
                        </a:rPr>
                        <a:t>Iniciativa da OSC</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noFill/>
                  </a:tcPr>
                </a:tc>
                <a:tc>
                  <a:txBody>
                    <a:bodyPr/>
                    <a:lstStyle/>
                    <a:p>
                      <a:pPr algn="ctr" fontAlgn="base">
                        <a:lnSpc>
                          <a:spcPts val="3825"/>
                        </a:lnSpc>
                      </a:pPr>
                      <a:r>
                        <a:rPr lang="pt-BR" sz="3200" b="0" i="0" u="none" strike="noStrike">
                          <a:solidFill>
                            <a:srgbClr val="000000"/>
                          </a:solidFill>
                          <a:effectLst/>
                          <a:latin typeface="Calibri Light" panose="020F0302020204030204" pitchFamily="34" charset="0"/>
                        </a:rPr>
                        <a:t>Iniciativa do Poder Público</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noFill/>
                  </a:tcPr>
                </a:tc>
                <a:tc>
                  <a:txBody>
                    <a:bodyPr/>
                    <a:lstStyle/>
                    <a:p>
                      <a:pPr algn="ctr" fontAlgn="base">
                        <a:lnSpc>
                          <a:spcPts val="3825"/>
                        </a:lnSpc>
                      </a:pPr>
                      <a:r>
                        <a:rPr lang="pt-BR" sz="3200" b="0" i="0" u="none" strike="noStrike">
                          <a:solidFill>
                            <a:srgbClr val="000000"/>
                          </a:solidFill>
                          <a:effectLst/>
                          <a:latin typeface="Calibri Light" panose="020F0302020204030204" pitchFamily="34" charset="0"/>
                        </a:rPr>
                        <a:t>Iniciativa da OSC ou do Poder Público</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noFill/>
                  </a:tcPr>
                </a:tc>
                <a:extLst>
                  <a:ext uri="{0D108BD9-81ED-4DB2-BD59-A6C34878D82A}">
                    <a16:rowId xmlns:a16="http://schemas.microsoft.com/office/drawing/2014/main" val="2096586293"/>
                  </a:ext>
                </a:extLst>
              </a:tr>
              <a:tr h="2266950">
                <a:tc>
                  <a:txBody>
                    <a:bodyPr/>
                    <a:lstStyle/>
                    <a:p>
                      <a:pPr algn="ctr" fontAlgn="base">
                        <a:lnSpc>
                          <a:spcPts val="3825"/>
                        </a:lnSpc>
                      </a:pPr>
                      <a:r>
                        <a:rPr lang="pt-BR" sz="3200" b="0" i="0" u="none" strike="noStrike">
                          <a:solidFill>
                            <a:srgbClr val="000000"/>
                          </a:solidFill>
                          <a:effectLst/>
                          <a:latin typeface="Calibri Light" panose="020F0302020204030204" pitchFamily="34" charset="0"/>
                        </a:rPr>
                        <a:t>Envolve a transferência de recursos financeiros</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noFill/>
                  </a:tcPr>
                </a:tc>
                <a:tc>
                  <a:txBody>
                    <a:bodyPr/>
                    <a:lstStyle/>
                    <a:p>
                      <a:pPr algn="ctr" fontAlgn="base">
                        <a:lnSpc>
                          <a:spcPts val="3825"/>
                        </a:lnSpc>
                      </a:pPr>
                      <a:r>
                        <a:rPr lang="pt-BR" sz="3200" b="0" i="0" u="none" strike="noStrike">
                          <a:solidFill>
                            <a:srgbClr val="000000"/>
                          </a:solidFill>
                          <a:effectLst/>
                          <a:latin typeface="Calibri Light" panose="020F0302020204030204" pitchFamily="34" charset="0"/>
                        </a:rPr>
                        <a:t>Envolve a transferência de recursos financeiros</a:t>
                      </a:r>
                      <a:endParaRPr lang="pt-BR" b="0" i="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noFill/>
                  </a:tcPr>
                </a:tc>
                <a:tc>
                  <a:txBody>
                    <a:bodyPr/>
                    <a:lstStyle/>
                    <a:p>
                      <a:pPr algn="ctr" fontAlgn="base">
                        <a:lnSpc>
                          <a:spcPts val="3825"/>
                        </a:lnSpc>
                      </a:pPr>
                      <a:r>
                        <a:rPr lang="pt-BR" sz="3200" b="0" i="0" u="none" strike="noStrike" dirty="0">
                          <a:solidFill>
                            <a:srgbClr val="000000"/>
                          </a:solidFill>
                          <a:effectLst/>
                          <a:latin typeface="Calibri Light" panose="020F0302020204030204" pitchFamily="34" charset="0"/>
                        </a:rPr>
                        <a:t>Não envolve a transferência de recursos financeiros, mas pode envolver compartilhamento de recurso patrimonial</a:t>
                      </a:r>
                      <a:endParaRPr lang="pt-BR" b="0" i="0" dirty="0">
                        <a:solidFill>
                          <a:srgbClr val="000000"/>
                        </a:solidFill>
                        <a:effectLst/>
                      </a:endParaRPr>
                    </a:p>
                  </a:txBody>
                  <a:tcPr anchor="ctr">
                    <a:lnL w="9525" cap="flat" cmpd="sng" algn="ctr">
                      <a:solidFill>
                        <a:srgbClr val="727272"/>
                      </a:solidFill>
                      <a:prstDash val="solid"/>
                      <a:round/>
                      <a:headEnd type="none" w="med" len="med"/>
                      <a:tailEnd type="none" w="med" len="med"/>
                    </a:lnL>
                    <a:lnR w="9525" cap="flat" cmpd="sng" algn="ctr">
                      <a:solidFill>
                        <a:srgbClr val="727272"/>
                      </a:solidFill>
                      <a:prstDash val="solid"/>
                      <a:round/>
                      <a:headEnd type="none" w="med" len="med"/>
                      <a:tailEnd type="none" w="med" len="med"/>
                    </a:lnR>
                    <a:lnT w="9525" cap="flat" cmpd="sng" algn="ctr">
                      <a:solidFill>
                        <a:srgbClr val="727272"/>
                      </a:solidFill>
                      <a:prstDash val="solid"/>
                      <a:round/>
                      <a:headEnd type="none" w="med" len="med"/>
                      <a:tailEnd type="none" w="med" len="med"/>
                    </a:lnT>
                    <a:lnB w="9525" cap="flat" cmpd="sng" algn="ctr">
                      <a:solidFill>
                        <a:srgbClr val="727272"/>
                      </a:solidFill>
                      <a:prstDash val="solid"/>
                      <a:round/>
                      <a:headEnd type="none" w="med" len="med"/>
                      <a:tailEnd type="none" w="med" len="med"/>
                    </a:lnB>
                    <a:noFill/>
                  </a:tcPr>
                </a:tc>
                <a:extLst>
                  <a:ext uri="{0D108BD9-81ED-4DB2-BD59-A6C34878D82A}">
                    <a16:rowId xmlns:a16="http://schemas.microsoft.com/office/drawing/2014/main" val="385033945"/>
                  </a:ext>
                </a:extLst>
              </a:tr>
            </a:tbl>
          </a:graphicData>
        </a:graphic>
      </p:graphicFrame>
      <p:sp>
        <p:nvSpPr>
          <p:cNvPr id="25" name="Rectangle 1">
            <a:extLst>
              <a:ext uri="{FF2B5EF4-FFF2-40B4-BE49-F238E27FC236}">
                <a16:creationId xmlns:a16="http://schemas.microsoft.com/office/drawing/2014/main" id="{0FDC5905-1D3B-AEFA-5CA1-9C3EBCA1B799}"/>
              </a:ext>
            </a:extLst>
          </p:cNvPr>
          <p:cNvSpPr>
            <a:spLocks noChangeArrowheads="1"/>
          </p:cNvSpPr>
          <p:nvPr/>
        </p:nvSpPr>
        <p:spPr bwMode="auto">
          <a:xfrm>
            <a:off x="4595813" y="5426075"/>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pt-BR" altLang="pt-B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892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6E56D-1BB0-F426-7308-4B4319C20A5F}"/>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029B1FD3-0CF8-F28A-7435-4BF43A30185E}"/>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E868F43-F7D5-59B3-1DC9-A688CBDB5C2C}"/>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2CCFC1F2-1577-616E-F957-13E2330E3261}"/>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Instrumentos jurídicos</a:t>
            </a:r>
          </a:p>
        </p:txBody>
      </p:sp>
      <p:sp>
        <p:nvSpPr>
          <p:cNvPr id="2" name="MODALIDADES DE TRANSFERÊNCIA">
            <a:extLst>
              <a:ext uri="{FF2B5EF4-FFF2-40B4-BE49-F238E27FC236}">
                <a16:creationId xmlns:a16="http://schemas.microsoft.com/office/drawing/2014/main" id="{63BD43EF-EBE0-7167-A127-88A0B49647CB}"/>
              </a:ext>
            </a:extLst>
          </p:cNvPr>
          <p:cNvSpPr txBox="1"/>
          <p:nvPr/>
        </p:nvSpPr>
        <p:spPr>
          <a:xfrm rot="16200000">
            <a:off x="1292708" y="2097156"/>
            <a:ext cx="330827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sp>
        <p:nvSpPr>
          <p:cNvPr id="18" name="Despesas com pessoal e encargos sociais relativas a ativos e inativos e com pensionistas">
            <a:extLst>
              <a:ext uri="{FF2B5EF4-FFF2-40B4-BE49-F238E27FC236}">
                <a16:creationId xmlns:a16="http://schemas.microsoft.com/office/drawing/2014/main" id="{02152558-B379-5120-DB57-0582D225349A}"/>
              </a:ext>
            </a:extLst>
          </p:cNvPr>
          <p:cNvSpPr txBox="1"/>
          <p:nvPr/>
        </p:nvSpPr>
        <p:spPr>
          <a:xfrm>
            <a:off x="3410230" y="3925738"/>
            <a:ext cx="15951707" cy="5027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71437" tIns="71437" rIns="71437" bIns="71437" anchor="ctr">
            <a:spAutoFit/>
          </a:bodyPr>
          <a:lstStyle>
            <a:defPPr>
              <a:defRPr lang="pt-BR"/>
            </a:defPPr>
            <a:lvl1pPr marL="571500" indent="-571500">
              <a:lnSpc>
                <a:spcPct val="150000"/>
              </a:lnSpc>
              <a:buClr>
                <a:schemeClr val="tx2"/>
              </a:buClr>
              <a:buFont typeface="Wingdings" panose="05000000000000000000" pitchFamily="2" charset="2"/>
              <a:buChar char="§"/>
              <a:defRPr sz="4000">
                <a:solidFill>
                  <a:srgbClr val="000000"/>
                </a:solidFill>
                <a:latin typeface="Segoe UI"/>
                <a:ea typeface="Calibri" panose="020F0502020204030204" pitchFamily="34" charset="0"/>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pt-BR" sz="3600" b="1" dirty="0"/>
              <a:t>Termo de Fomento</a:t>
            </a:r>
          </a:p>
          <a:p>
            <a:r>
              <a:rPr lang="pt-BR" sz="3600" dirty="0"/>
              <a:t>Executar uma parceria de iniciativa da OSC.</a:t>
            </a:r>
          </a:p>
          <a:p>
            <a:r>
              <a:rPr lang="pt-BR" sz="3600" dirty="0"/>
              <a:t>Geralmente, o Termo de Fomento é usado quando o Estado busca apoiar e reconhecer projetos de interesse público e caráter social desenvolvidas pelas organizações da sociedade civil. </a:t>
            </a:r>
          </a:p>
          <a:p>
            <a:r>
              <a:rPr lang="pt-BR" sz="3600" dirty="0"/>
              <a:t>Envolve a transferência de recursos financeiros. </a:t>
            </a:r>
          </a:p>
        </p:txBody>
      </p:sp>
      <p:grpSp>
        <p:nvGrpSpPr>
          <p:cNvPr id="19" name="Agrupar 18">
            <a:extLst>
              <a:ext uri="{FF2B5EF4-FFF2-40B4-BE49-F238E27FC236}">
                <a16:creationId xmlns:a16="http://schemas.microsoft.com/office/drawing/2014/main" id="{4BDAA83B-F8F8-824C-8FBE-E45D845482DD}"/>
              </a:ext>
            </a:extLst>
          </p:cNvPr>
          <p:cNvGrpSpPr/>
          <p:nvPr/>
        </p:nvGrpSpPr>
        <p:grpSpPr>
          <a:xfrm>
            <a:off x="1436835" y="9996094"/>
            <a:ext cx="16939845" cy="2747902"/>
            <a:chOff x="5150237" y="9121548"/>
            <a:chExt cx="16939845" cy="2747902"/>
          </a:xfrm>
        </p:grpSpPr>
        <p:sp>
          <p:nvSpPr>
            <p:cNvPr id="20" name="Retângulo 19">
              <a:extLst>
                <a:ext uri="{FF2B5EF4-FFF2-40B4-BE49-F238E27FC236}">
                  <a16:creationId xmlns:a16="http://schemas.microsoft.com/office/drawing/2014/main" id="{3B4DEF8B-0353-C7F0-F632-1B8275DE7AFC}"/>
                </a:ext>
              </a:extLst>
            </p:cNvPr>
            <p:cNvSpPr/>
            <p:nvPr/>
          </p:nvSpPr>
          <p:spPr>
            <a:xfrm>
              <a:off x="5150237" y="9168795"/>
              <a:ext cx="16939845" cy="27006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1" name="CaixaDeTexto 5">
              <a:extLst>
                <a:ext uri="{FF2B5EF4-FFF2-40B4-BE49-F238E27FC236}">
                  <a16:creationId xmlns:a16="http://schemas.microsoft.com/office/drawing/2014/main" id="{E4C999B6-E31A-51C0-05B4-FBE1C8BD8195}"/>
                </a:ext>
              </a:extLst>
            </p:cNvPr>
            <p:cNvSpPr txBox="1"/>
            <p:nvPr/>
          </p:nvSpPr>
          <p:spPr>
            <a:xfrm>
              <a:off x="7123632" y="9372584"/>
              <a:ext cx="2841695" cy="830997"/>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fontAlgn="auto" hangingPunct="1">
                <a:spcBef>
                  <a:spcPts val="0"/>
                </a:spcBef>
                <a:spcAft>
                  <a:spcPts val="0"/>
                </a:spcAft>
                <a:defRPr/>
              </a:pPr>
              <a:r>
                <a:rPr lang="pt-BR" sz="4800" b="1" kern="1200" dirty="0">
                  <a:latin typeface="Avenir Next Ultra Light"/>
                  <a:cs typeface="Helvetica"/>
                </a:rPr>
                <a:t>Exemplo</a:t>
              </a:r>
            </a:p>
          </p:txBody>
        </p:sp>
        <p:pic>
          <p:nvPicPr>
            <p:cNvPr id="22" name="Imagem 21">
              <a:extLst>
                <a:ext uri="{FF2B5EF4-FFF2-40B4-BE49-F238E27FC236}">
                  <a16:creationId xmlns:a16="http://schemas.microsoft.com/office/drawing/2014/main" id="{5373F434-AECE-51E4-E600-EC60E540C7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0843" y1="21408" x2="60843" y2="21408"/>
                          <a14:foregroundMark x1="48193" y1="37243" x2="48193" y2="37243"/>
                          <a14:foregroundMark x1="50000" y1="67155" x2="50000" y2="67155"/>
                          <a14:backgroundMark x1="66867" y1="41349" x2="66867" y2="41349"/>
                          <a14:backgroundMark x1="72289" y1="16129" x2="72289" y2="16129"/>
                        </a14:backgroundRemoval>
                      </a14:imgEffect>
                    </a14:imgLayer>
                  </a14:imgProps>
                </a:ext>
              </a:extLst>
            </a:blip>
            <a:stretch>
              <a:fillRect/>
            </a:stretch>
          </p:blipFill>
          <p:spPr>
            <a:xfrm>
              <a:off x="5297800" y="9121548"/>
              <a:ext cx="1594663" cy="1637892"/>
            </a:xfrm>
            <a:prstGeom prst="rect">
              <a:avLst/>
            </a:prstGeom>
          </p:spPr>
        </p:pic>
        <p:sp>
          <p:nvSpPr>
            <p:cNvPr id="23" name="Despesas com pessoal e encargos sociais relativas a ativos e inativos e com pensionistas">
              <a:extLst>
                <a:ext uri="{FF2B5EF4-FFF2-40B4-BE49-F238E27FC236}">
                  <a16:creationId xmlns:a16="http://schemas.microsoft.com/office/drawing/2014/main" id="{F48CD4CE-7586-492C-C8F0-A447FB33F257}"/>
                </a:ext>
              </a:extLst>
            </p:cNvPr>
            <p:cNvSpPr txBox="1"/>
            <p:nvPr/>
          </p:nvSpPr>
          <p:spPr>
            <a:xfrm>
              <a:off x="6888609" y="10115151"/>
              <a:ext cx="14874082" cy="1621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wrap="square" lIns="71437" tIns="71437" rIns="71437" bIns="71437" anchor="ct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fontAlgn="auto" hangingPunct="1">
                <a:spcBef>
                  <a:spcPts val="1800"/>
                </a:spcBef>
                <a:spcAft>
                  <a:spcPts val="1800"/>
                </a:spcAft>
                <a:defRPr/>
              </a:pPr>
              <a:r>
                <a:rPr lang="pt-BR" sz="3200" dirty="0">
                  <a:latin typeface="+mj-lt"/>
                  <a:cs typeface="Segoe UI" panose="020B0502040204020203" pitchFamily="34" charset="0"/>
                </a:rPr>
                <a:t>Termo de Fomento firmado entre a SEDESE e o Centro Cultural Lá da Favelinha para a realização de capacitações voltadas ao empreendedorismo social para jovens do Aglomerado da Serra. </a:t>
              </a:r>
            </a:p>
          </p:txBody>
        </p:sp>
      </p:grpSp>
    </p:spTree>
    <p:extLst>
      <p:ext uri="{BB962C8B-B14F-4D97-AF65-F5344CB8AC3E}">
        <p14:creationId xmlns:p14="http://schemas.microsoft.com/office/powerpoint/2010/main" val="6304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E557-0D79-ED3E-25FD-91596809D0AB}"/>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31F2BEED-0D87-0558-069A-169296B9817F}"/>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D53E6B41-9EED-CA7A-17CD-594243BB68A3}"/>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54AD163D-EFD1-88D2-39F3-71AAD224F88C}"/>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Tipos de objeto</a:t>
            </a:r>
          </a:p>
        </p:txBody>
      </p:sp>
      <p:sp>
        <p:nvSpPr>
          <p:cNvPr id="2" name="MODALIDADES DE TRANSFERÊNCIA">
            <a:extLst>
              <a:ext uri="{FF2B5EF4-FFF2-40B4-BE49-F238E27FC236}">
                <a16:creationId xmlns:a16="http://schemas.microsoft.com/office/drawing/2014/main" id="{1BF12FA9-68F4-A52C-F742-F54F547D6050}"/>
              </a:ext>
            </a:extLst>
          </p:cNvPr>
          <p:cNvSpPr txBox="1"/>
          <p:nvPr/>
        </p:nvSpPr>
        <p:spPr>
          <a:xfrm rot="16200000">
            <a:off x="1292708" y="2097156"/>
            <a:ext cx="330827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sp>
        <p:nvSpPr>
          <p:cNvPr id="14" name="Despesas com pessoal e encargos sociais relativas a ativos e inativos e com pensionistas">
            <a:extLst>
              <a:ext uri="{FF2B5EF4-FFF2-40B4-BE49-F238E27FC236}">
                <a16:creationId xmlns:a16="http://schemas.microsoft.com/office/drawing/2014/main" id="{EAE104F2-DC38-12B4-B6D9-50022418F83C}"/>
              </a:ext>
            </a:extLst>
          </p:cNvPr>
          <p:cNvSpPr txBox="1"/>
          <p:nvPr/>
        </p:nvSpPr>
        <p:spPr>
          <a:xfrm>
            <a:off x="2763350" y="9777303"/>
            <a:ext cx="15937605" cy="1287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nSpc>
                <a:spcPct val="200000"/>
              </a:lnSpc>
              <a:buClr>
                <a:schemeClr val="tx2"/>
              </a:buClr>
            </a:pPr>
            <a:endParaRPr lang="pt-BR" sz="4400" dirty="0">
              <a:solidFill>
                <a:srgbClr val="000000"/>
              </a:solidFill>
              <a:latin typeface="Segoe UI"/>
              <a:ea typeface="Calibri" panose="020F0502020204030204" pitchFamily="34" charset="0"/>
              <a:cs typeface="Segoe UI"/>
            </a:endParaRPr>
          </a:p>
        </p:txBody>
      </p:sp>
      <p:sp>
        <p:nvSpPr>
          <p:cNvPr id="4" name="Despesas com pessoal e encargos sociais relativas a ativos e inativos e com pensionistas">
            <a:extLst>
              <a:ext uri="{FF2B5EF4-FFF2-40B4-BE49-F238E27FC236}">
                <a16:creationId xmlns:a16="http://schemas.microsoft.com/office/drawing/2014/main" id="{6ED64206-3AC8-7054-2D29-AF5988A3242A}"/>
              </a:ext>
            </a:extLst>
          </p:cNvPr>
          <p:cNvSpPr txBox="1"/>
          <p:nvPr/>
        </p:nvSpPr>
        <p:spPr>
          <a:xfrm>
            <a:off x="3530592" y="3922457"/>
            <a:ext cx="14476737" cy="1880899"/>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defPPr>
              <a:defRPr lang="pt-BR"/>
            </a:defPPr>
            <a:lvl1pPr marL="571500" indent="-571500">
              <a:lnSpc>
                <a:spcPct val="150000"/>
              </a:lnSpc>
              <a:buClr>
                <a:schemeClr val="tx2"/>
              </a:buClr>
              <a:buFont typeface="Wingdings" panose="05000000000000000000" pitchFamily="2" charset="2"/>
              <a:buChar char="§"/>
              <a:defRPr sz="4000">
                <a:solidFill>
                  <a:srgbClr val="000000"/>
                </a:solidFill>
                <a:latin typeface="Segoe UI"/>
                <a:ea typeface="Calibri" panose="020F0502020204030204" pitchFamily="34" charset="0"/>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t>As parcerias MROSC tem como objetivo a execução de dois tipos de objeto: </a:t>
            </a:r>
            <a:r>
              <a:rPr lang="pt-BR" b="1" dirty="0"/>
              <a:t>projeto </a:t>
            </a:r>
            <a:r>
              <a:rPr lang="pt-BR" dirty="0"/>
              <a:t>ou </a:t>
            </a:r>
            <a:r>
              <a:rPr lang="pt-BR" b="1" dirty="0"/>
              <a:t>atividade</a:t>
            </a:r>
            <a:r>
              <a:rPr lang="pt-BR" dirty="0"/>
              <a:t>.</a:t>
            </a:r>
          </a:p>
        </p:txBody>
      </p:sp>
      <p:sp>
        <p:nvSpPr>
          <p:cNvPr id="7" name="Despesas com pessoal e encargos sociais relativas a ativos e inativos e com pensionistas">
            <a:extLst>
              <a:ext uri="{FF2B5EF4-FFF2-40B4-BE49-F238E27FC236}">
                <a16:creationId xmlns:a16="http://schemas.microsoft.com/office/drawing/2014/main" id="{093E938D-7365-2FC2-B1C8-97E17260E934}"/>
              </a:ext>
            </a:extLst>
          </p:cNvPr>
          <p:cNvSpPr txBox="1"/>
          <p:nvPr/>
        </p:nvSpPr>
        <p:spPr>
          <a:xfrm>
            <a:off x="765093" y="6858000"/>
            <a:ext cx="8773710" cy="5223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71437" tIns="71437" rIns="71437" bIns="71437" anchor="ctr">
            <a:spAutoFit/>
          </a:bodyPr>
          <a:lstStyle>
            <a:defPPr>
              <a:defRPr lang="pt-BR"/>
            </a:defPPr>
            <a:lvl1pPr marL="571500" indent="-571500">
              <a:lnSpc>
                <a:spcPct val="150000"/>
              </a:lnSpc>
              <a:buClr>
                <a:schemeClr val="tx2"/>
              </a:buClr>
              <a:buFont typeface="Wingdings" panose="05000000000000000000" pitchFamily="2" charset="2"/>
              <a:buChar char="§"/>
              <a:defRPr sz="4000">
                <a:solidFill>
                  <a:srgbClr val="000000"/>
                </a:solidFill>
                <a:latin typeface="Segoe UI"/>
                <a:ea typeface="Calibri" panose="020F0502020204030204" pitchFamily="34" charset="0"/>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pt-BR" sz="3200" b="1" dirty="0"/>
              <a:t>PROJETO</a:t>
            </a:r>
          </a:p>
          <a:p>
            <a:r>
              <a:rPr lang="pt-BR" sz="3200" dirty="0"/>
              <a:t>Conjunto de ações limitadas a um período de tempo e que possuem início meio e fim;</a:t>
            </a:r>
          </a:p>
          <a:p>
            <a:r>
              <a:rPr lang="pt-BR" sz="3200" dirty="0"/>
              <a:t>O resultado da parceria para a execução de um projeto tem como objetivo a melhoria de uma determinada realidade (promover oficinas, capacitações, eventos, etc.)</a:t>
            </a:r>
          </a:p>
        </p:txBody>
      </p:sp>
      <p:sp>
        <p:nvSpPr>
          <p:cNvPr id="8" name="Despesas com pessoal e encargos sociais relativas a ativos e inativos e com pensionistas">
            <a:extLst>
              <a:ext uri="{FF2B5EF4-FFF2-40B4-BE49-F238E27FC236}">
                <a16:creationId xmlns:a16="http://schemas.microsoft.com/office/drawing/2014/main" id="{E6B52807-BF1D-C12A-E28B-60F0A0E2FE48}"/>
              </a:ext>
            </a:extLst>
          </p:cNvPr>
          <p:cNvSpPr txBox="1"/>
          <p:nvPr/>
        </p:nvSpPr>
        <p:spPr>
          <a:xfrm>
            <a:off x="10073691" y="6858000"/>
            <a:ext cx="9134478" cy="5961824"/>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defPPr>
              <a:defRPr lang="pt-BR"/>
            </a:defPPr>
            <a:lvl1pPr marL="571500" indent="-571500">
              <a:lnSpc>
                <a:spcPct val="150000"/>
              </a:lnSpc>
              <a:buClr>
                <a:schemeClr val="tx2"/>
              </a:buClr>
              <a:buFont typeface="Wingdings" panose="05000000000000000000" pitchFamily="2" charset="2"/>
              <a:buChar char="§"/>
              <a:defRPr sz="4000">
                <a:solidFill>
                  <a:srgbClr val="000000"/>
                </a:solidFill>
                <a:latin typeface="Segoe UI"/>
                <a:ea typeface="Calibri" panose="020F0502020204030204" pitchFamily="34" charset="0"/>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pt-BR" sz="3200" b="1" dirty="0"/>
              <a:t>ATIVIDADE</a:t>
            </a:r>
          </a:p>
          <a:p>
            <a:r>
              <a:rPr lang="pt-BR" sz="3200" dirty="0"/>
              <a:t>Conjunto de ações que se realizam de modo contínuo ou permanente; ​</a:t>
            </a:r>
          </a:p>
          <a:p>
            <a:r>
              <a:rPr lang="pt-BR" sz="3200" dirty="0"/>
              <a:t>O resultado da parceria para a execução de uma atividade tem como objetivo promover a manutenção de um determinado serviço público ou serviço de relevância pública já existente.​</a:t>
            </a:r>
          </a:p>
        </p:txBody>
      </p:sp>
    </p:spTree>
    <p:extLst>
      <p:ext uri="{BB962C8B-B14F-4D97-AF65-F5344CB8AC3E}">
        <p14:creationId xmlns:p14="http://schemas.microsoft.com/office/powerpoint/2010/main" val="169614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D9927-BF00-FC64-C5A3-BCC5CF8A9F15}"/>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17E927C1-49CF-0C42-D48E-71E9D37561A2}"/>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D8A021E-CEF2-D36B-4ABE-0626EAC7E7E8}"/>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D9E5BCCB-17D3-BD6D-802D-85BDEF178F74}"/>
              </a:ext>
            </a:extLst>
          </p:cNvPr>
          <p:cNvSpPr txBox="1">
            <a:spLocks/>
          </p:cNvSpPr>
          <p:nvPr/>
        </p:nvSpPr>
        <p:spPr>
          <a:xfrm>
            <a:off x="4224219" y="1003060"/>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Atividades acessórias</a:t>
            </a:r>
          </a:p>
        </p:txBody>
      </p:sp>
      <p:sp>
        <p:nvSpPr>
          <p:cNvPr id="2" name="MODALIDADES DE TRANSFERÊNCIA">
            <a:extLst>
              <a:ext uri="{FF2B5EF4-FFF2-40B4-BE49-F238E27FC236}">
                <a16:creationId xmlns:a16="http://schemas.microsoft.com/office/drawing/2014/main" id="{009504A8-C7C0-A6F2-299E-9D179B053D9E}"/>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introdução</a:t>
            </a:r>
          </a:p>
        </p:txBody>
      </p:sp>
      <p:sp>
        <p:nvSpPr>
          <p:cNvPr id="14" name="Despesas com pessoal e encargos sociais relativas a ativos e inativos e com pensionistas">
            <a:extLst>
              <a:ext uri="{FF2B5EF4-FFF2-40B4-BE49-F238E27FC236}">
                <a16:creationId xmlns:a16="http://schemas.microsoft.com/office/drawing/2014/main" id="{0C8040AE-82BE-CF52-AF58-CF9AE6EB4399}"/>
              </a:ext>
            </a:extLst>
          </p:cNvPr>
          <p:cNvSpPr txBox="1"/>
          <p:nvPr/>
        </p:nvSpPr>
        <p:spPr>
          <a:xfrm>
            <a:off x="2763350" y="9777303"/>
            <a:ext cx="15937605" cy="128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nSpc>
                <a:spcPct val="200000"/>
              </a:lnSpc>
              <a:buClr>
                <a:schemeClr val="tx2"/>
              </a:buClr>
            </a:pPr>
            <a:endParaRPr lang="pt-BR" sz="4400" dirty="0">
              <a:solidFill>
                <a:srgbClr val="000000"/>
              </a:solidFill>
              <a:latin typeface="Segoe UI"/>
              <a:ea typeface="Calibri" panose="020F0502020204030204" pitchFamily="34" charset="0"/>
              <a:cs typeface="Segoe UI"/>
            </a:endParaRPr>
          </a:p>
        </p:txBody>
      </p:sp>
      <p:sp>
        <p:nvSpPr>
          <p:cNvPr id="5" name="Despesas com pessoal e encargos sociais relativas a ativos e inativos e com pensionistas">
            <a:extLst>
              <a:ext uri="{FF2B5EF4-FFF2-40B4-BE49-F238E27FC236}">
                <a16:creationId xmlns:a16="http://schemas.microsoft.com/office/drawing/2014/main" id="{E9E035E7-E1F4-5069-F0AA-A1E2F4BDB3E1}"/>
              </a:ext>
            </a:extLst>
          </p:cNvPr>
          <p:cNvSpPr txBox="1"/>
          <p:nvPr/>
        </p:nvSpPr>
        <p:spPr>
          <a:xfrm>
            <a:off x="3530592" y="4097576"/>
            <a:ext cx="15937605" cy="6689010"/>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defPPr>
              <a:defRPr lang="pt-BR"/>
            </a:defPPr>
            <a:lvl1pPr marL="571500" indent="-571500">
              <a:lnSpc>
                <a:spcPct val="150000"/>
              </a:lnSpc>
              <a:buClr>
                <a:schemeClr val="tx2"/>
              </a:buClr>
              <a:buFont typeface="Wingdings" panose="05000000000000000000" pitchFamily="2" charset="2"/>
              <a:buChar char="§"/>
              <a:defRPr sz="3600">
                <a:solidFill>
                  <a:srgbClr val="000000"/>
                </a:solidFill>
                <a:latin typeface="Segoe UI"/>
                <a:ea typeface="Calibri" panose="020F0502020204030204" pitchFamily="34" charset="0"/>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pt-BR" dirty="0">
                <a:ea typeface="Calibri"/>
              </a:rPr>
              <a:t>As atividades acessórias são ações necessárias à execução do objeto da parceria, ou seja, ao projeto ou atividade, mas que </a:t>
            </a:r>
            <a:r>
              <a:rPr lang="pt-BR" b="1" dirty="0">
                <a:ea typeface="Calibri"/>
              </a:rPr>
              <a:t>não se constituem, por si só, objeto da parceria</a:t>
            </a:r>
            <a:r>
              <a:rPr lang="pt-BR" dirty="0">
                <a:ea typeface="Calibri"/>
              </a:rPr>
              <a:t>. São elas: </a:t>
            </a:r>
          </a:p>
          <a:p>
            <a:pPr marL="0" indent="0">
              <a:buNone/>
            </a:pPr>
            <a:endParaRPr lang="pt-BR" dirty="0"/>
          </a:p>
          <a:p>
            <a:r>
              <a:rPr lang="pt-BR" dirty="0"/>
              <a:t>Reforma ou Obra</a:t>
            </a:r>
          </a:p>
          <a:p>
            <a:r>
              <a:rPr lang="pt-BR" dirty="0"/>
              <a:t>Evento</a:t>
            </a:r>
          </a:p>
          <a:p>
            <a:r>
              <a:rPr lang="pt-BR" dirty="0"/>
              <a:t>Aquisição de bens </a:t>
            </a:r>
          </a:p>
          <a:p>
            <a:r>
              <a:rPr lang="pt-BR" dirty="0"/>
              <a:t>Serviço</a:t>
            </a:r>
          </a:p>
        </p:txBody>
      </p:sp>
    </p:spTree>
    <p:extLst>
      <p:ext uri="{BB962C8B-B14F-4D97-AF65-F5344CB8AC3E}">
        <p14:creationId xmlns:p14="http://schemas.microsoft.com/office/powerpoint/2010/main" val="455708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976B-C887-CEFF-F231-15463772B0C5}"/>
            </a:ext>
          </a:extLst>
        </p:cNvPr>
        <p:cNvGrpSpPr/>
        <p:nvPr/>
      </p:nvGrpSpPr>
      <p:grpSpPr>
        <a:xfrm>
          <a:off x="0" y="0"/>
          <a:ext cx="0" cy="0"/>
          <a:chOff x="0" y="0"/>
          <a:chExt cx="0" cy="0"/>
        </a:xfrm>
      </p:grpSpPr>
      <p:sp>
        <p:nvSpPr>
          <p:cNvPr id="6" name="Retângulo 5">
            <a:extLst>
              <a:ext uri="{FF2B5EF4-FFF2-40B4-BE49-F238E27FC236}">
                <a16:creationId xmlns:a16="http://schemas.microsoft.com/office/drawing/2014/main" id="{5ED91515-0A3C-16A1-2346-A3F2D86C38C4}"/>
              </a:ext>
            </a:extLst>
          </p:cNvPr>
          <p:cNvSpPr/>
          <p:nvPr/>
        </p:nvSpPr>
        <p:spPr>
          <a:xfrm>
            <a:off x="19743057" y="0"/>
            <a:ext cx="4640943"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781F9BCE-6D8F-C74D-6363-B130C2B1B44B}"/>
              </a:ext>
            </a:extLst>
          </p:cNvPr>
          <p:cNvSpPr/>
          <p:nvPr/>
        </p:nvSpPr>
        <p:spPr>
          <a:xfrm>
            <a:off x="3530592" y="1003060"/>
            <a:ext cx="274860" cy="26119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mendas impositivas 2020">
            <a:extLst>
              <a:ext uri="{FF2B5EF4-FFF2-40B4-BE49-F238E27FC236}">
                <a16:creationId xmlns:a16="http://schemas.microsoft.com/office/drawing/2014/main" id="{21EC7981-9DE3-E594-9F15-965300A74D27}"/>
              </a:ext>
            </a:extLst>
          </p:cNvPr>
          <p:cNvSpPr txBox="1">
            <a:spLocks/>
          </p:cNvSpPr>
          <p:nvPr/>
        </p:nvSpPr>
        <p:spPr>
          <a:xfrm>
            <a:off x="4224219" y="972004"/>
            <a:ext cx="14476736" cy="2611922"/>
          </a:xfrm>
          <a:prstGeom prst="rect">
            <a:avLst/>
          </a:prstGeom>
          <a:noFill/>
        </p:spPr>
        <p:txBody>
          <a:bodyPr vert="horz" lIns="91440" tIns="45720" rIns="91440" bIns="45720" rtlCol="0" anchor="ct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pt-BR" sz="8800" b="1" dirty="0">
                <a:latin typeface="Segoe UI Variable Text Semibold"/>
                <a:cs typeface="Segoe UI"/>
              </a:rPr>
              <a:t>Planejamento</a:t>
            </a:r>
          </a:p>
        </p:txBody>
      </p:sp>
      <p:sp>
        <p:nvSpPr>
          <p:cNvPr id="2" name="MODALIDADES DE TRANSFERÊNCIA">
            <a:extLst>
              <a:ext uri="{FF2B5EF4-FFF2-40B4-BE49-F238E27FC236}">
                <a16:creationId xmlns:a16="http://schemas.microsoft.com/office/drawing/2014/main" id="{4CE61948-1BBB-ED0D-5F7F-7B02DF6B854B}"/>
              </a:ext>
            </a:extLst>
          </p:cNvPr>
          <p:cNvSpPr txBox="1"/>
          <p:nvPr/>
        </p:nvSpPr>
        <p:spPr>
          <a:xfrm rot="16200000">
            <a:off x="1292708" y="2097156"/>
            <a:ext cx="3308276"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7000" cap="all">
                <a:solidFill>
                  <a:schemeClr val="accent5">
                    <a:hueOff val="-522602"/>
                    <a:satOff val="-6700"/>
                    <a:lumOff val="-22320"/>
                  </a:schemeClr>
                </a:solidFill>
                <a:latin typeface="Avenir Next Ultra Light"/>
                <a:ea typeface="Avenir Next Ultra Light"/>
                <a:cs typeface="Avenir Next Ultra Light"/>
                <a:sym typeface="Avenir Next Ultra Light"/>
              </a:defRPr>
            </a:lvl1pPr>
          </a:lstStyle>
          <a:p>
            <a:pPr algn="ctr"/>
            <a:r>
              <a:rPr lang="pt-BR" sz="2400" spc="600" dirty="0">
                <a:solidFill>
                  <a:schemeClr val="tx2"/>
                </a:solidFill>
                <a:latin typeface="Segoe UI Variable Text Semibold"/>
              </a:rPr>
              <a:t>etapas</a:t>
            </a:r>
          </a:p>
        </p:txBody>
      </p:sp>
      <p:sp>
        <p:nvSpPr>
          <p:cNvPr id="9" name="Despesas com pessoal e encargos sociais relativas a ativos e inativos e com pensionistas">
            <a:extLst>
              <a:ext uri="{FF2B5EF4-FFF2-40B4-BE49-F238E27FC236}">
                <a16:creationId xmlns:a16="http://schemas.microsoft.com/office/drawing/2014/main" id="{4C9D1169-20A9-9F3C-6F54-63CDC18596AE}"/>
              </a:ext>
            </a:extLst>
          </p:cNvPr>
          <p:cNvSpPr txBox="1"/>
          <p:nvPr/>
        </p:nvSpPr>
        <p:spPr>
          <a:xfrm>
            <a:off x="2159104" y="4701968"/>
            <a:ext cx="15937605" cy="6112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ctr">
              <a:lnSpc>
                <a:spcPct val="150000"/>
              </a:lnSpc>
              <a:buClr>
                <a:schemeClr val="tx2"/>
              </a:buClr>
            </a:pPr>
            <a:r>
              <a:rPr lang="pt-BR" sz="4400" dirty="0">
                <a:solidFill>
                  <a:srgbClr val="000000"/>
                </a:solidFill>
                <a:latin typeface="Segoe UI"/>
                <a:ea typeface="Calibri" panose="020F0502020204030204" pitchFamily="34" charset="0"/>
                <a:cs typeface="Segoe UI"/>
              </a:rPr>
              <a:t>Parcerias que envolvem o repasse de recursos decorrentes de emendas parlamentares são celebradas sem chamamento público. </a:t>
            </a:r>
            <a:r>
              <a:rPr lang="pt-BR" sz="4400" b="1" dirty="0">
                <a:solidFill>
                  <a:srgbClr val="000000"/>
                </a:solidFill>
                <a:latin typeface="Segoe UI"/>
                <a:ea typeface="Calibri" panose="020F0502020204030204" pitchFamily="34" charset="0"/>
                <a:cs typeface="Segoe UI"/>
              </a:rPr>
              <a:t>No entanto, a ausência da realização deste procedimento para a escolha da organização parceira não afasta as demais regras aplicáveis ao regime jurídico de parcerias.  </a:t>
            </a:r>
          </a:p>
        </p:txBody>
      </p:sp>
    </p:spTree>
    <p:extLst>
      <p:ext uri="{BB962C8B-B14F-4D97-AF65-F5344CB8AC3E}">
        <p14:creationId xmlns:p14="http://schemas.microsoft.com/office/powerpoint/2010/main" val="56062411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o Office">
  <a:themeElements>
    <a:clrScheme name="SEGOV">
      <a:dk1>
        <a:sysClr val="windowText" lastClr="000000"/>
      </a:dk1>
      <a:lt1>
        <a:sysClr val="window" lastClr="FFFFFF"/>
      </a:lt1>
      <a:dk2>
        <a:srgbClr val="AE0F0A"/>
      </a:dk2>
      <a:lt2>
        <a:srgbClr val="E3E3E3"/>
      </a:lt2>
      <a:accent1>
        <a:srgbClr val="6D1607"/>
      </a:accent1>
      <a:accent2>
        <a:srgbClr val="F68D7B"/>
      </a:accent2>
      <a:accent3>
        <a:srgbClr val="FFE5D2"/>
      </a:accent3>
      <a:accent4>
        <a:srgbClr val="E4ADB5"/>
      </a:accent4>
      <a:accent5>
        <a:srgbClr val="F3A83B"/>
      </a:accent5>
      <a:accent6>
        <a:srgbClr val="E30613"/>
      </a:accent6>
      <a:hlink>
        <a:srgbClr val="E30613"/>
      </a:hlink>
      <a:folHlink>
        <a:srgbClr val="F3A8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apresentação SCCP - Governo Rondônia" id="{C2E34958-FBA7-4D7C-956F-9E9BBE6E817E}" vid="{DDA9F35D-80B1-4097-A553-6A09E4C650E6}"/>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3F28517921BF146B1CDFEE2A78B83FD" ma:contentTypeVersion="12" ma:contentTypeDescription="Crie um novo documento." ma:contentTypeScope="" ma:versionID="5c32923bdf69bf15566cf90ce6ff9f0a">
  <xsd:schema xmlns:xsd="http://www.w3.org/2001/XMLSchema" xmlns:xs="http://www.w3.org/2001/XMLSchema" xmlns:p="http://schemas.microsoft.com/office/2006/metadata/properties" xmlns:ns2="4206b67d-79ce-4e05-a550-8071a0340c60" xmlns:ns3="25c4bb68-b7cf-43cb-8eec-a94decf4b2f2" targetNamespace="http://schemas.microsoft.com/office/2006/metadata/properties" ma:root="true" ma:fieldsID="a1bc9fc610c4a7645e431a0607d07a9a" ns2:_="" ns3:_="">
    <xsd:import namespace="4206b67d-79ce-4e05-a550-8071a0340c60"/>
    <xsd:import namespace="25c4bb68-b7cf-43cb-8eec-a94decf4b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6b67d-79ce-4e05-a550-8071a034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Marcações de imagem" ma:readOnly="false" ma:fieldId="{5cf76f15-5ced-4ddc-b409-7134ff3c332f}" ma:taxonomyMulti="true" ma:sspId="917d32f3-4fa4-4f5b-a8d0-62dbd3d265b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c4bb68-b7cf-43cb-8eec-a94decf4b2f2" elementFormDefault="qualified">
    <xsd:import namespace="http://schemas.microsoft.com/office/2006/documentManagement/types"/>
    <xsd:import namespace="http://schemas.microsoft.com/office/infopath/2007/PartnerControls"/>
    <xsd:element name="SharedWithUsers" ma:index="11"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06b67d-79ce-4e05-a550-8071a0340c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4F5919-B637-49EB-AB37-AB1656B86687}">
  <ds:schemaRefs>
    <ds:schemaRef ds:uri="http://schemas.microsoft.com/sharepoint/v3/contenttype/forms"/>
  </ds:schemaRefs>
</ds:datastoreItem>
</file>

<file path=customXml/itemProps2.xml><?xml version="1.0" encoding="utf-8"?>
<ds:datastoreItem xmlns:ds="http://schemas.openxmlformats.org/officeDocument/2006/customXml" ds:itemID="{C06AEC51-F6D9-4FDA-A0F6-DD4D19316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6b67d-79ce-4e05-a550-8071a0340c60"/>
    <ds:schemaRef ds:uri="25c4bb68-b7cf-43cb-8eec-a94decf4b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714CE9-436A-4915-BBB0-5703614F92F8}">
  <ds:schemaRefs>
    <ds:schemaRef ds:uri="6f4338ef-addb-4c87-aefe-1895241b335f"/>
    <ds:schemaRef ds:uri="b91e7f20-fe0a-487d-91a9-605ac1c64a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206b67d-79ce-4e05-a550-8071a0340c60"/>
  </ds:schemaRefs>
</ds:datastoreItem>
</file>

<file path=docProps/app.xml><?xml version="1.0" encoding="utf-8"?>
<Properties xmlns="http://schemas.openxmlformats.org/officeDocument/2006/extended-properties" xmlns:vt="http://schemas.openxmlformats.org/officeDocument/2006/docPropsVTypes">
  <Template>Slide apresentação SCCP - Governo Rondônia</Template>
  <TotalTime>0</TotalTime>
  <Words>2704</Words>
  <Application>Microsoft Office PowerPoint</Application>
  <PresentationFormat>Personalizar</PresentationFormat>
  <Paragraphs>198</Paragraphs>
  <Slides>20</Slides>
  <Notes>18</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Luísa Andrade da Cruz (SEGOV)</dc:creator>
  <cp:lastModifiedBy>Victoria Chagas</cp:lastModifiedBy>
  <cp:revision>25</cp:revision>
  <dcterms:created xsi:type="dcterms:W3CDTF">2022-02-04T13:54:30Z</dcterms:created>
  <dcterms:modified xsi:type="dcterms:W3CDTF">2025-01-31T14:46:57Z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0x010100C3F28517921BF146B1CDFEE2A78B83FD</vt:lpwstr>
  </property>
  <property fmtid="{D5CDD505-2E9C-101B-9397-08002B2CF9AE}" pid="3" name="MediaServiceImageTags">
    <vt:lpwstr/>
  </property>
</Properties>
</file>