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n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5" name="Google Shape;37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1" name="Google Shape;40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1" name="Google Shape;41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1" name="Google Shape;42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6" name="Google Shape;43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1" name="Google Shape;45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8" name="Google Shape;46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7" name="Google Shape;48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6" name="Google Shape;506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1" name="Google Shape;521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6" name="Google Shape;536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4" name="Google Shape;554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7" name="Google Shape;567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0" name="Google Shape;580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3" name="Google Shape;593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6" name="Google Shape;606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9" name="Google Shape;619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6" name="Google Shape;636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6" name="Google Shape;646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6" name="Google Shape;666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3" name="Google Shape;683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9" name="Google Shape;699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9" name="Google Shape;719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6" name="Google Shape;736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0" name="Google Shape;750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4" name="Google Shape;764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1" name="Google Shape;781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0" name="Google Shape;800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5" name="Google Shape;815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1" name="Google Shape;831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7" name="Google Shape;847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3" name="Google Shape;863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9" name="Google Shape;879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5" name="Google Shape;895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1" name="Google Shape;911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7" name="Google Shape;927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3" name="Google Shape;943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9" name="Google Shape;959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5" name="Google Shape;975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5" name="Google Shape;985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9" name="Google Shape;999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0" name="Google Shape;1010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1" name="Google Shape;1021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2" name="Google Shape;1032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5" name="Google Shape;1045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8" name="Google Shape;1058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1" name="Google Shape;1071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0" name="Google Shape;100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1" name="Google Shape;101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5" name="Google Shape;135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6" name="Google Shape;13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5" name="Google Shape;10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8" name="Google Shape;108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1" name="Google Shape;111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2" name="Google Shape;112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3" name="Google Shape;113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6" name="Google Shape;11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9" name="Google Shape;119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0" name="Google Shape;12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3" name="Google Shape;12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7" name="Google Shape;127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8" name="Google Shape;128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9" name="Google Shape;12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32" name="Google Shape;13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png"/><Relationship Id="rId4" Type="http://schemas.openxmlformats.org/officeDocument/2006/relationships/hyperlink" Target="https://www.emendas.mg.gov.br/" TargetMode="External"/><Relationship Id="rId5" Type="http://schemas.openxmlformats.org/officeDocument/2006/relationships/image" Target="../media/image15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2.png"/><Relationship Id="rId8" Type="http://schemas.openxmlformats.org/officeDocument/2006/relationships/image" Target="../media/image3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3.png"/><Relationship Id="rId6" Type="http://schemas.openxmlformats.org/officeDocument/2006/relationships/image" Target="../media/image2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2.png"/><Relationship Id="rId8" Type="http://schemas.openxmlformats.org/officeDocument/2006/relationships/image" Target="../media/image3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hyperlink" Target="https://www.emendas.mg.gov.br/cronograma/" TargetMode="External"/><Relationship Id="rId6" Type="http://schemas.openxmlformats.org/officeDocument/2006/relationships/hyperlink" Target="https://www.emendas.mg.gov.br/portfolio-2025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.png"/><Relationship Id="rId4" Type="http://schemas.openxmlformats.org/officeDocument/2006/relationships/image" Target="../media/image35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.png"/><Relationship Id="rId4" Type="http://schemas.openxmlformats.org/officeDocument/2006/relationships/image" Target="../media/image36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.png"/><Relationship Id="rId4" Type="http://schemas.openxmlformats.org/officeDocument/2006/relationships/image" Target="../media/image37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3"/>
          <p:cNvSpPr/>
          <p:nvPr/>
        </p:nvSpPr>
        <p:spPr>
          <a:xfrm>
            <a:off x="0" y="1818069"/>
            <a:ext cx="6122400" cy="92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3"/>
          <p:cNvSpPr txBox="1"/>
          <p:nvPr>
            <p:ph type="ctrTitle"/>
          </p:nvPr>
        </p:nvSpPr>
        <p:spPr>
          <a:xfrm>
            <a:off x="624416" y="787707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pt-BR" sz="500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EMENDAS IMPOSITIVAS</a:t>
            </a:r>
            <a:endParaRPr sz="5000">
              <a:solidFill>
                <a:srgbClr val="43434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6" name="Google Shape;146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Belo Horizonte | Fevereiro/2025</a:t>
            </a:r>
            <a:endParaRPr sz="2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22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-1" y="0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2"/>
          <p:cNvSpPr/>
          <p:nvPr/>
        </p:nvSpPr>
        <p:spPr>
          <a:xfrm>
            <a:off x="0" y="1078650"/>
            <a:ext cx="4287300" cy="58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2"/>
          <p:cNvSpPr txBox="1"/>
          <p:nvPr>
            <p:ph type="title"/>
          </p:nvPr>
        </p:nvSpPr>
        <p:spPr>
          <a:xfrm>
            <a:off x="-1008" y="1154131"/>
            <a:ext cx="85206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pt-BR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 que é a LDO?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3" name="Google Shape;283;p22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2"/>
          <p:cNvSpPr txBox="1"/>
          <p:nvPr/>
        </p:nvSpPr>
        <p:spPr>
          <a:xfrm>
            <a:off x="-1078" y="133036"/>
            <a:ext cx="2743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Embasamento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LEGAL</a:t>
            </a:r>
            <a:endParaRPr/>
          </a:p>
        </p:txBody>
      </p:sp>
      <p:sp>
        <p:nvSpPr>
          <p:cNvPr id="285" name="Google Shape;285;p22"/>
          <p:cNvSpPr txBox="1"/>
          <p:nvPr/>
        </p:nvSpPr>
        <p:spPr>
          <a:xfrm>
            <a:off x="124590" y="1984897"/>
            <a:ext cx="5836800" cy="25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Lei de Diretrizes Orçamentárias (LDO) é editada anualmente e define, entre outras assuntos, o conjunto de regras, procedimentos e prazos relacionados à indicação e execução das Emendas Impositivas para cada exercício financeiro.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Para o exercício financeiro de 2025 foi aprovada a lei nº 24.945/2024, com destaque para seus artigos 35 a 45, que versam especificamente sobre Emendas Parlamentares.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23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-1" y="0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3"/>
          <p:cNvSpPr/>
          <p:nvPr/>
        </p:nvSpPr>
        <p:spPr>
          <a:xfrm>
            <a:off x="0" y="1078650"/>
            <a:ext cx="4287300" cy="58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3"/>
          <p:cNvSpPr txBox="1"/>
          <p:nvPr>
            <p:ph type="title"/>
          </p:nvPr>
        </p:nvSpPr>
        <p:spPr>
          <a:xfrm>
            <a:off x="-1008" y="1154131"/>
            <a:ext cx="85206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pt-BR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 que é a LOA?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3" name="Google Shape;293;p23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3"/>
          <p:cNvSpPr txBox="1"/>
          <p:nvPr/>
        </p:nvSpPr>
        <p:spPr>
          <a:xfrm>
            <a:off x="-1078" y="133036"/>
            <a:ext cx="2743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Embasamento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LEGAL</a:t>
            </a:r>
            <a:endParaRPr/>
          </a:p>
        </p:txBody>
      </p:sp>
      <p:sp>
        <p:nvSpPr>
          <p:cNvPr id="295" name="Google Shape;295;p23"/>
          <p:cNvSpPr txBox="1"/>
          <p:nvPr/>
        </p:nvSpPr>
        <p:spPr>
          <a:xfrm>
            <a:off x="125532" y="1992056"/>
            <a:ext cx="6202800" cy="25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Lei Orçamentária Anual (LOA) é o normativo que estabelece, dentre outros assuntos, os montantes das Emendas Parlamentares Impositivas e suas respectivas destinações para a execução das políticas públicas de maneira geral.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Na LOA são definidas as ações, grupos de despesas e valores a serem utilizados para o atendimento ao interesse público. Esta definição é realizada através das Emendas à LOA.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24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-1" y="0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24"/>
          <p:cNvSpPr/>
          <p:nvPr/>
        </p:nvSpPr>
        <p:spPr>
          <a:xfrm>
            <a:off x="0" y="1078650"/>
            <a:ext cx="4287300" cy="58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4"/>
          <p:cNvSpPr txBox="1"/>
          <p:nvPr>
            <p:ph type="title"/>
          </p:nvPr>
        </p:nvSpPr>
        <p:spPr>
          <a:xfrm>
            <a:off x="-1008" y="1154131"/>
            <a:ext cx="85206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pt-BR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 que é emenda à LOA?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3" name="Google Shape;303;p24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4"/>
          <p:cNvSpPr txBox="1"/>
          <p:nvPr/>
        </p:nvSpPr>
        <p:spPr>
          <a:xfrm>
            <a:off x="-1078" y="133036"/>
            <a:ext cx="2743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Embasamento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LEGAL</a:t>
            </a:r>
            <a:endParaRPr/>
          </a:p>
        </p:txBody>
      </p:sp>
      <p:sp>
        <p:nvSpPr>
          <p:cNvPr id="305" name="Google Shape;305;p24"/>
          <p:cNvSpPr txBox="1"/>
          <p:nvPr/>
        </p:nvSpPr>
        <p:spPr>
          <a:xfrm>
            <a:off x="61865" y="1900510"/>
            <a:ext cx="6478200" cy="30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Durante o processo de elaboração e aprovação do orçamento público, o Poder Executivo inicia o fluxo ao preparar o Projeto de Lei Orçamentária Anual (PLOA). Neste ponto, já é prevista a reserva de recursos específicos para as emendas parlamentares.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Após a elaboração do PLOA, o Poder Legislativo entra em cena, com os parlamentares apresentando propostas de alteração ao projeto. Estas alterações se chamam "emendas" Essas emendas permitem aos deputados estaduais direcionar recursos para ações e programas específicos, para atendimento ao interesse público.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25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7144" y="0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5"/>
          <p:cNvSpPr/>
          <p:nvPr/>
        </p:nvSpPr>
        <p:spPr>
          <a:xfrm>
            <a:off x="0" y="852207"/>
            <a:ext cx="4287300" cy="58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5"/>
          <p:cNvSpPr txBox="1"/>
          <p:nvPr>
            <p:ph type="title"/>
          </p:nvPr>
        </p:nvSpPr>
        <p:spPr>
          <a:xfrm>
            <a:off x="-56540" y="852207"/>
            <a:ext cx="85206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Emenda à LOA</a:t>
            </a:r>
            <a:endParaRPr/>
          </a:p>
        </p:txBody>
      </p:sp>
      <p:sp>
        <p:nvSpPr>
          <p:cNvPr id="313" name="Google Shape;313;p25"/>
          <p:cNvSpPr txBox="1"/>
          <p:nvPr/>
        </p:nvSpPr>
        <p:spPr>
          <a:xfrm>
            <a:off x="1054" y="137620"/>
            <a:ext cx="1826700" cy="8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Portfólio de </a:t>
            </a:r>
            <a:r>
              <a:rPr b="0" i="0" lang="pt-BR" sz="1600" u="none" cap="none" strike="noStrike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Demandas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</p:txBody>
      </p:sp>
      <p:sp>
        <p:nvSpPr>
          <p:cNvPr id="314" name="Google Shape;314;p25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5"/>
          <p:cNvSpPr txBox="1"/>
          <p:nvPr/>
        </p:nvSpPr>
        <p:spPr>
          <a:xfrm>
            <a:off x="122512" y="1556453"/>
            <a:ext cx="80685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Emenda “carimbada”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3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São as emendas parlamentares que possuem objeto, beneficiário e/ou finalidade definidas.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Por terem sido definidas em lei, estas características não podem ser alteradas posteriormente.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Uma imagem contendo Linha do tempo&#10;&#10;O conteúdo gerado por IA pode estar incorreto." id="316" name="Google Shape;31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1140" y="2636524"/>
            <a:ext cx="5311141" cy="2255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26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0" y="0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6"/>
          <p:cNvSpPr/>
          <p:nvPr/>
        </p:nvSpPr>
        <p:spPr>
          <a:xfrm>
            <a:off x="0" y="787508"/>
            <a:ext cx="4287300" cy="58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26"/>
          <p:cNvSpPr txBox="1"/>
          <p:nvPr>
            <p:ph type="title"/>
          </p:nvPr>
        </p:nvSpPr>
        <p:spPr>
          <a:xfrm>
            <a:off x="21375" y="790139"/>
            <a:ext cx="85206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Emenda à LOA</a:t>
            </a:r>
            <a:endParaRPr/>
          </a:p>
        </p:txBody>
      </p:sp>
      <p:sp>
        <p:nvSpPr>
          <p:cNvPr id="324" name="Google Shape;324;p26"/>
          <p:cNvSpPr txBox="1"/>
          <p:nvPr/>
        </p:nvSpPr>
        <p:spPr>
          <a:xfrm>
            <a:off x="3353" y="121848"/>
            <a:ext cx="1571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Portfólio de </a:t>
            </a: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Demandas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</p:txBody>
      </p:sp>
      <p:sp>
        <p:nvSpPr>
          <p:cNvPr id="325" name="Google Shape;325;p26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26"/>
          <p:cNvSpPr txBox="1"/>
          <p:nvPr/>
        </p:nvSpPr>
        <p:spPr>
          <a:xfrm>
            <a:off x="122512" y="1556453"/>
            <a:ext cx="80685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Emenda “genérica”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3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São as emendas que não possuem destinação específica quanto ao objeto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ou ao beneficiário, sendo portanto, passíveis de realocação.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Uma imagem contendo Tabela&#10;&#10;O conteúdo gerado por IA pode estar incorreto." id="327" name="Google Shape;32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1580" y="2639377"/>
            <a:ext cx="5143499" cy="2173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27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-1" y="0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7"/>
          <p:cNvSpPr/>
          <p:nvPr/>
        </p:nvSpPr>
        <p:spPr>
          <a:xfrm>
            <a:off x="0" y="1078650"/>
            <a:ext cx="4740300" cy="58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27"/>
          <p:cNvSpPr txBox="1"/>
          <p:nvPr>
            <p:ph type="title"/>
          </p:nvPr>
        </p:nvSpPr>
        <p:spPr>
          <a:xfrm>
            <a:off x="-1008" y="1154131"/>
            <a:ext cx="85206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pt-BR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 que é a Resolução SEGOV?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5" name="Google Shape;335;p27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27"/>
          <p:cNvSpPr txBox="1"/>
          <p:nvPr/>
        </p:nvSpPr>
        <p:spPr>
          <a:xfrm>
            <a:off x="-1078" y="133036"/>
            <a:ext cx="2743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Embasamento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LEGAL</a:t>
            </a:r>
            <a:endParaRPr/>
          </a:p>
        </p:txBody>
      </p:sp>
      <p:sp>
        <p:nvSpPr>
          <p:cNvPr id="337" name="Google Shape;337;p27"/>
          <p:cNvSpPr txBox="1"/>
          <p:nvPr/>
        </p:nvSpPr>
        <p:spPr>
          <a:xfrm>
            <a:off x="184680" y="2053839"/>
            <a:ext cx="5891400" cy="18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Resolução SEGOV de Emendas, é um normativo editado anualmente, de grande valia aos atores envolvidos no processo de Emendas Parlamentares.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Nela, são consolidados e detalhados os procedimentos e prazos para a execução das Emendas, de maneira simplificada e acessível.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28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-1" y="0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28"/>
          <p:cNvSpPr/>
          <p:nvPr/>
        </p:nvSpPr>
        <p:spPr>
          <a:xfrm>
            <a:off x="0" y="1078650"/>
            <a:ext cx="4740300" cy="58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28"/>
          <p:cNvSpPr txBox="1"/>
          <p:nvPr>
            <p:ph type="title"/>
          </p:nvPr>
        </p:nvSpPr>
        <p:spPr>
          <a:xfrm>
            <a:off x="-1008" y="1154131"/>
            <a:ext cx="85206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pt-BR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 que é a Resolução SEGOV?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5" name="Google Shape;345;p28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28"/>
          <p:cNvSpPr txBox="1"/>
          <p:nvPr/>
        </p:nvSpPr>
        <p:spPr>
          <a:xfrm>
            <a:off x="-1078" y="133036"/>
            <a:ext cx="2743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Embasamento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LEGAL</a:t>
            </a:r>
            <a:endParaRPr/>
          </a:p>
        </p:txBody>
      </p:sp>
      <p:sp>
        <p:nvSpPr>
          <p:cNvPr id="347" name="Google Shape;347;p28"/>
          <p:cNvSpPr txBox="1"/>
          <p:nvPr/>
        </p:nvSpPr>
        <p:spPr>
          <a:xfrm>
            <a:off x="184680" y="2053839"/>
            <a:ext cx="5891400" cy="3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Resolução SEGOV de Emendas, é um normativo editado anualmente, de grande valia aos atores envolvidos no processo de Emendas Parlamentares.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Nela, são consolidados e detalhados os procedimentos e prazos para a execução das Emendas, de maneira simplificada e acessível.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Foi publicada em 01/02/2025, a </a:t>
            </a:r>
            <a:r>
              <a:rPr b="1" i="0" lang="pt-BR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Resolução SEGOV Nº 004/2025</a:t>
            </a:r>
            <a:r>
              <a:rPr b="0" i="0" lang="pt-BR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que irá regulamentar os prazos e procedimentos das emendas impositivas no ano de 2025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8" name="Google Shape;348;p28"/>
          <p:cNvSpPr txBox="1"/>
          <p:nvPr/>
        </p:nvSpPr>
        <p:spPr>
          <a:xfrm>
            <a:off x="7050066" y="976502"/>
            <a:ext cx="28134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pt-BR" sz="2400" u="none" cap="none" strike="noStrike">
                <a:solidFill>
                  <a:srgbClr val="027A38"/>
                </a:solidFill>
                <a:latin typeface="Montserrat"/>
                <a:ea typeface="Montserrat"/>
                <a:cs typeface="Montserrat"/>
                <a:sym typeface="Montserrat"/>
              </a:rPr>
              <a:t>Novidade!</a:t>
            </a:r>
            <a:endParaRPr/>
          </a:p>
        </p:txBody>
      </p:sp>
      <p:sp>
        <p:nvSpPr>
          <p:cNvPr id="349" name="Google Shape;349;p28"/>
          <p:cNvSpPr txBox="1"/>
          <p:nvPr/>
        </p:nvSpPr>
        <p:spPr>
          <a:xfrm>
            <a:off x="6621677" y="1539961"/>
            <a:ext cx="2109900" cy="2631600"/>
          </a:xfrm>
          <a:prstGeom prst="rect">
            <a:avLst/>
          </a:prstGeom>
          <a:solidFill>
            <a:schemeClr val="lt2"/>
          </a:solidFill>
          <a:ln cap="flat" cmpd="sng" w="254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Para o ano de 2025 a Resolução SEGOV possui algumas mudanças! ​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​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Nova Resolução traz: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Linguagem mais simplificada,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1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Estrutura de artigos em conformidade com a ordem cronológica dos acontecimentos,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1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Anexos mais visuais!​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omentar importante com preenchimento sólido" id="350" name="Google Shape;350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23170" y="747584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29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-853" y="0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29"/>
          <p:cNvSpPr/>
          <p:nvPr/>
        </p:nvSpPr>
        <p:spPr>
          <a:xfrm>
            <a:off x="0" y="1773940"/>
            <a:ext cx="7502100" cy="58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29"/>
          <p:cNvSpPr txBox="1"/>
          <p:nvPr>
            <p:ph type="title"/>
          </p:nvPr>
        </p:nvSpPr>
        <p:spPr>
          <a:xfrm>
            <a:off x="-76941" y="1652495"/>
            <a:ext cx="102279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Emendas Impositivas 2025</a:t>
            </a:r>
            <a:endParaRPr/>
          </a:p>
        </p:txBody>
      </p:sp>
      <p:sp>
        <p:nvSpPr>
          <p:cNvPr id="358" name="Google Shape;358;p29"/>
          <p:cNvSpPr txBox="1"/>
          <p:nvPr/>
        </p:nvSpPr>
        <p:spPr>
          <a:xfrm>
            <a:off x="3911565" y="2761936"/>
            <a:ext cx="6722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Diretrizes e Procedimentos</a:t>
            </a:r>
            <a:endParaRPr/>
          </a:p>
        </p:txBody>
      </p:sp>
      <p:sp>
        <p:nvSpPr>
          <p:cNvPr id="359" name="Google Shape;359;p29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30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-1" y="0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30"/>
          <p:cNvSpPr/>
          <p:nvPr/>
        </p:nvSpPr>
        <p:spPr>
          <a:xfrm>
            <a:off x="0" y="1078650"/>
            <a:ext cx="4287300" cy="58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30"/>
          <p:cNvSpPr txBox="1"/>
          <p:nvPr>
            <p:ph type="title"/>
          </p:nvPr>
        </p:nvSpPr>
        <p:spPr>
          <a:xfrm>
            <a:off x="-1008" y="1080048"/>
            <a:ext cx="85206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pt-BR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Caráter impositivo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7" name="Google Shape;367;p30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30"/>
          <p:cNvSpPr txBox="1"/>
          <p:nvPr/>
        </p:nvSpPr>
        <p:spPr>
          <a:xfrm>
            <a:off x="-1078" y="133036"/>
            <a:ext cx="2743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Diretrizes 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PROCEDIMENTOS</a:t>
            </a:r>
            <a:endParaRPr/>
          </a:p>
        </p:txBody>
      </p:sp>
      <p:pic>
        <p:nvPicPr>
          <p:cNvPr descr="Usuário com preenchimento sólido" id="369" name="Google Shape;369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2880" y="1973580"/>
            <a:ext cx="700089" cy="7215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suários com preenchimento sólido" id="370" name="Google Shape;370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5255" y="3536633"/>
            <a:ext cx="800100" cy="785812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30"/>
          <p:cNvSpPr txBox="1"/>
          <p:nvPr/>
        </p:nvSpPr>
        <p:spPr>
          <a:xfrm>
            <a:off x="980273" y="1909222"/>
            <a:ext cx="71874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Emendas individuais:</a:t>
            </a: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são emendas </a:t>
            </a:r>
            <a:r>
              <a:rPr b="1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propostas individualmente</a:t>
            </a: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por cada parlamentar, permitindo a destinação conforme suas diretrizes e prioridades. Correspondem a 2% (dois por cento) da receita corrente líquida (RCL) realizada no exercício anterior ao envio do Projeto de Lei do Orçamento Anual (PLOA). Esse montante de 2% é </a:t>
            </a:r>
            <a:r>
              <a:rPr b="1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dividido de forma equitativa entre todos os parlamentares</a:t>
            </a: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garantindo que cada um disponha da mesma parcela de recursos orçamentários.</a:t>
            </a:r>
            <a:endParaRPr b="0" i="1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2" name="Google Shape;372;p30"/>
          <p:cNvSpPr txBox="1"/>
          <p:nvPr/>
        </p:nvSpPr>
        <p:spPr>
          <a:xfrm>
            <a:off x="980272" y="3330827"/>
            <a:ext cx="71874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Emendas de Bloco/Bancada:</a:t>
            </a: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são emendas </a:t>
            </a:r>
            <a:r>
              <a:rPr b="1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apresentadas por blocos e/ou bancadas com base no valor correspondente a 0,0041%</a:t>
            </a: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(zero vírgula zero zero quarenta e um por cento) da receita corrente líquida (RCL) realizada no exercício anterior, para cada deputado que integra o bloco ou bancada. O bloco ou a bancada possui autonomia para definir as propostas e indicações das emendas, sem qualquer interferência por parte do poder executivo.</a:t>
            </a:r>
            <a:endParaRPr b="0" i="1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31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-1" y="0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31"/>
          <p:cNvSpPr/>
          <p:nvPr/>
        </p:nvSpPr>
        <p:spPr>
          <a:xfrm>
            <a:off x="0" y="1078650"/>
            <a:ext cx="4287300" cy="58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31"/>
          <p:cNvSpPr txBox="1"/>
          <p:nvPr>
            <p:ph type="title"/>
          </p:nvPr>
        </p:nvSpPr>
        <p:spPr>
          <a:xfrm>
            <a:off x="-1008" y="1077931"/>
            <a:ext cx="85206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pt-BR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Caráter impositivo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0" name="Google Shape;380;p31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31"/>
          <p:cNvSpPr txBox="1"/>
          <p:nvPr/>
        </p:nvSpPr>
        <p:spPr>
          <a:xfrm>
            <a:off x="118736" y="2194895"/>
            <a:ext cx="6783300" cy="18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 caráter impositivo das emendas parlamentares não modifica a natureza jurídica dos instrumentos utilizados para a realização das respectivas despesas. Para a celebração dos instrumentos é essencial o interesse público e o atendimento a diversos requisitos previstos na legislação específica (TCU – TC 003.706/2018-4).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2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2" name="Google Shape;382;p31"/>
          <p:cNvSpPr txBox="1"/>
          <p:nvPr/>
        </p:nvSpPr>
        <p:spPr>
          <a:xfrm>
            <a:off x="-1078" y="133036"/>
            <a:ext cx="2743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Diretrizes 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PROCEDIMENTOS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4"/>
          <p:cNvSpPr/>
          <p:nvPr/>
        </p:nvSpPr>
        <p:spPr>
          <a:xfrm>
            <a:off x="0" y="1078650"/>
            <a:ext cx="4287300" cy="58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4"/>
          <p:cNvSpPr txBox="1"/>
          <p:nvPr>
            <p:ph type="title"/>
          </p:nvPr>
        </p:nvSpPr>
        <p:spPr>
          <a:xfrm>
            <a:off x="-2361" y="1078544"/>
            <a:ext cx="85206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Emendas impositivas</a:t>
            </a:r>
            <a:endParaRPr/>
          </a:p>
        </p:txBody>
      </p:sp>
      <p:sp>
        <p:nvSpPr>
          <p:cNvPr id="154" name="Google Shape;154;p14"/>
          <p:cNvSpPr txBox="1"/>
          <p:nvPr/>
        </p:nvSpPr>
        <p:spPr>
          <a:xfrm>
            <a:off x="170372" y="197329"/>
            <a:ext cx="2743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Conceitos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INICIAIS</a:t>
            </a:r>
            <a:endParaRPr/>
          </a:p>
        </p:txBody>
      </p:sp>
      <p:sp>
        <p:nvSpPr>
          <p:cNvPr id="155" name="Google Shape;155;p14"/>
          <p:cNvSpPr txBox="1"/>
          <p:nvPr/>
        </p:nvSpPr>
        <p:spPr>
          <a:xfrm>
            <a:off x="442380" y="1737569"/>
            <a:ext cx="85029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Instrumento, instituído pelas Emendas Constitucionais nº 96 de 2018 e nº 100 de 2019, que </a:t>
            </a:r>
            <a:r>
              <a:rPr b="1" i="0" lang="pt-BR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permite aos parlamentares opinar ou influir na alocação de recursos públicos</a:t>
            </a:r>
            <a:r>
              <a:rPr b="0" i="0" lang="pt-BR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0" i="0" lang="pt-BR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Todos os parlamentares em </a:t>
            </a:r>
            <a:r>
              <a:rPr b="1" i="0" lang="pt-BR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exercício durante a votação da Lei Orçamentária Anual (LOA)</a:t>
            </a:r>
            <a:r>
              <a:rPr b="0" i="0" lang="pt-BR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possuem direito, em montante orçamentário igualitário. 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0" i="0" lang="pt-BR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Possuem duas modalidades: i) </a:t>
            </a:r>
            <a:r>
              <a:rPr b="1" i="0" lang="pt-BR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Individual</a:t>
            </a:r>
            <a:r>
              <a:rPr b="0" i="0" lang="pt-BR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autonomia do próprio parlamentar para definição e alocação dos recursos, desde que respeitado os critérios legais e constitucionais; ii) </a:t>
            </a:r>
            <a:r>
              <a:rPr b="1" i="0" lang="pt-BR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Bloco ou bancada</a:t>
            </a:r>
            <a:r>
              <a:rPr b="0" i="0" lang="pt-BR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alocação e distribuição de acordo com critérios internos do bloco, desde que respeitado os critérios legais e constitucionais. </a:t>
            </a:r>
            <a:endParaRPr b="0" i="0" sz="11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0" i="0" lang="pt-BR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Possuem execução orçamentária e financeira </a:t>
            </a:r>
            <a:r>
              <a:rPr b="1" i="0" lang="pt-BR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obrigatórias </a:t>
            </a:r>
            <a:r>
              <a:rPr b="0" i="0" lang="pt-BR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 de forma </a:t>
            </a:r>
            <a:r>
              <a:rPr b="1" i="0" lang="pt-BR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equitativa. </a:t>
            </a:r>
            <a:r>
              <a:rPr b="0" i="0" lang="pt-BR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execução financeira deve ocorrer dentro do exercício financeiro, com</a:t>
            </a:r>
            <a:r>
              <a:rPr b="1" i="0" lang="pt-BR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exceção </a:t>
            </a:r>
            <a:r>
              <a:rPr b="0" i="0" lang="pt-BR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para até</a:t>
            </a:r>
            <a:r>
              <a:rPr b="1" i="0" lang="pt-BR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50%</a:t>
            </a:r>
            <a:r>
              <a:rPr b="0" i="0" lang="pt-BR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 de indicações para </a:t>
            </a:r>
            <a:r>
              <a:rPr b="1" i="0" lang="pt-BR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aplicação direta de bloco e bancada</a:t>
            </a:r>
            <a:r>
              <a:rPr b="0" i="0" lang="pt-BR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0" i="0" lang="pt-BR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As emendas não serão de execução obrigatória nos casos em que ocorram </a:t>
            </a:r>
            <a:r>
              <a:rPr b="1" i="0" lang="pt-BR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impedimentos de ordem técnica insuperáveis.</a:t>
            </a:r>
            <a:endParaRPr/>
          </a:p>
        </p:txBody>
      </p:sp>
      <p:sp>
        <p:nvSpPr>
          <p:cNvPr id="156" name="Google Shape;156;p14"/>
          <p:cNvSpPr/>
          <p:nvPr/>
        </p:nvSpPr>
        <p:spPr>
          <a:xfrm>
            <a:off x="121901" y="1832620"/>
            <a:ext cx="128400" cy="128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4"/>
          <p:cNvSpPr/>
          <p:nvPr/>
        </p:nvSpPr>
        <p:spPr>
          <a:xfrm>
            <a:off x="121900" y="2364936"/>
            <a:ext cx="128400" cy="128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4"/>
          <p:cNvSpPr/>
          <p:nvPr/>
        </p:nvSpPr>
        <p:spPr>
          <a:xfrm>
            <a:off x="106660" y="2938384"/>
            <a:ext cx="128400" cy="128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4"/>
          <p:cNvSpPr/>
          <p:nvPr/>
        </p:nvSpPr>
        <p:spPr>
          <a:xfrm>
            <a:off x="114280" y="3662829"/>
            <a:ext cx="128400" cy="128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4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4"/>
          <p:cNvSpPr/>
          <p:nvPr/>
        </p:nvSpPr>
        <p:spPr>
          <a:xfrm>
            <a:off x="121900" y="4203848"/>
            <a:ext cx="128400" cy="128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32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-1" y="0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32"/>
          <p:cNvSpPr/>
          <p:nvPr/>
        </p:nvSpPr>
        <p:spPr>
          <a:xfrm>
            <a:off x="0" y="1078650"/>
            <a:ext cx="4287300" cy="58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32"/>
          <p:cNvSpPr txBox="1"/>
          <p:nvPr>
            <p:ph type="title"/>
          </p:nvPr>
        </p:nvSpPr>
        <p:spPr>
          <a:xfrm>
            <a:off x="-1008" y="1077931"/>
            <a:ext cx="85206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pt-BR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Caráter impositivo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0" name="Google Shape;390;p32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32"/>
          <p:cNvSpPr txBox="1"/>
          <p:nvPr/>
        </p:nvSpPr>
        <p:spPr>
          <a:xfrm>
            <a:off x="-1078" y="133036"/>
            <a:ext cx="2743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Diretrizes 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PROCEDIMENTOS</a:t>
            </a:r>
            <a:endParaRPr/>
          </a:p>
        </p:txBody>
      </p:sp>
      <p:sp>
        <p:nvSpPr>
          <p:cNvPr id="392" name="Google Shape;392;p32"/>
          <p:cNvSpPr txBox="1"/>
          <p:nvPr/>
        </p:nvSpPr>
        <p:spPr>
          <a:xfrm>
            <a:off x="84997" y="1729413"/>
            <a:ext cx="85206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i="0" lang="pt-BR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Exemplos de IOT</a:t>
            </a:r>
            <a:endParaRPr/>
          </a:p>
        </p:txBody>
      </p:sp>
      <p:sp>
        <p:nvSpPr>
          <p:cNvPr id="393" name="Google Shape;393;p32"/>
          <p:cNvSpPr/>
          <p:nvPr/>
        </p:nvSpPr>
        <p:spPr>
          <a:xfrm>
            <a:off x="127000" y="2357810"/>
            <a:ext cx="6657900" cy="6477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Não observância do percentual mínimo de 70% (setenta por cento) em despesas de capital nas indicações dos recursos de transferência especial;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32"/>
          <p:cNvSpPr/>
          <p:nvPr/>
        </p:nvSpPr>
        <p:spPr>
          <a:xfrm>
            <a:off x="120651" y="3081710"/>
            <a:ext cx="6668400" cy="5841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Incompatibilidade da finalidade ou do objeto proposto com o grupo de despesas;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32"/>
          <p:cNvSpPr/>
          <p:nvPr/>
        </p:nvSpPr>
        <p:spPr>
          <a:xfrm>
            <a:off x="116417" y="3754810"/>
            <a:ext cx="6668700" cy="5841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Ausência de pertinência temática entre a finalidade ou o objeto indicado e a finalidade institucional do beneficiário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32"/>
          <p:cNvSpPr/>
          <p:nvPr/>
        </p:nvSpPr>
        <p:spPr>
          <a:xfrm>
            <a:off x="124884" y="4430027"/>
            <a:ext cx="6668400" cy="5841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Apresentação de documentos em branco ou equivocados com intenção meramente protelatória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32"/>
          <p:cNvSpPr/>
          <p:nvPr/>
        </p:nvSpPr>
        <p:spPr>
          <a:xfrm>
            <a:off x="4640884" y="1580"/>
            <a:ext cx="4515600" cy="871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9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lista completa dos possíveis impedimentos de ordem técnica pode ser consultada através do artigo 24 da Resolução SEGOV 004/2025</a:t>
            </a:r>
            <a:endParaRPr/>
          </a:p>
        </p:txBody>
      </p:sp>
      <p:pic>
        <p:nvPicPr>
          <p:cNvPr id="398" name="Google Shape;398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40100" y="105398"/>
            <a:ext cx="603110" cy="616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33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-1" y="0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33"/>
          <p:cNvSpPr/>
          <p:nvPr/>
        </p:nvSpPr>
        <p:spPr>
          <a:xfrm>
            <a:off x="0" y="1078650"/>
            <a:ext cx="4287300" cy="58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33"/>
          <p:cNvSpPr txBox="1"/>
          <p:nvPr>
            <p:ph type="title"/>
          </p:nvPr>
        </p:nvSpPr>
        <p:spPr>
          <a:xfrm>
            <a:off x="-1008" y="1077931"/>
            <a:ext cx="85206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pt-BR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Caráter impositivo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6" name="Google Shape;406;p33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33"/>
          <p:cNvSpPr txBox="1"/>
          <p:nvPr/>
        </p:nvSpPr>
        <p:spPr>
          <a:xfrm>
            <a:off x="2319" y="1792728"/>
            <a:ext cx="6783300" cy="40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Considera-se executado o recurso impositivo nos seguintes casos: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Para os casos de aplicação direta: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b="0" i="0" lang="pt-BR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Quando se der a transmissão do bem, nos casos cuja forma de execução seja a doação de bens móveis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b="0" i="0" lang="pt-BR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Quando for emitida a ordem de serviços ou quando for cumprido o objeto da emenda pelo órgão ou pela entidade gestora, nos casos de forma de execução direta que envolvam serviços, reforma ou obra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b="0" i="0" lang="pt-BR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Quando for emitida a autorização de fornecimento ou quando for entregue o objeto da emenda pelo fornecedor, nos casos de forma de execução direta que envolvam aquisição de bens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2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8" name="Google Shape;408;p33"/>
          <p:cNvSpPr txBox="1"/>
          <p:nvPr/>
        </p:nvSpPr>
        <p:spPr>
          <a:xfrm>
            <a:off x="-1078" y="133036"/>
            <a:ext cx="2743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Diretrizes 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PROCEDIMENTOS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34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-1" y="0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34"/>
          <p:cNvSpPr/>
          <p:nvPr/>
        </p:nvSpPr>
        <p:spPr>
          <a:xfrm>
            <a:off x="0" y="1078650"/>
            <a:ext cx="4287300" cy="58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34"/>
          <p:cNvSpPr txBox="1"/>
          <p:nvPr>
            <p:ph type="title"/>
          </p:nvPr>
        </p:nvSpPr>
        <p:spPr>
          <a:xfrm>
            <a:off x="-1008" y="1077931"/>
            <a:ext cx="85206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pt-BR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Caráter impositivo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6" name="Google Shape;416;p34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34"/>
          <p:cNvSpPr txBox="1"/>
          <p:nvPr/>
        </p:nvSpPr>
        <p:spPr>
          <a:xfrm>
            <a:off x="2319" y="2406561"/>
            <a:ext cx="6783300" cy="18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Considera-se executado o recurso impositivo nos seguintes casos: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Para convênios, parcerias, TE, Resolução Fundo a fundo, caixa escolar ou outros instrumentos congêneres, salvo TDCO: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b="0" i="0" lang="pt-BR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Quando for devidamente efetivado o pagamento </a:t>
            </a:r>
            <a:endParaRPr/>
          </a:p>
        </p:txBody>
      </p:sp>
      <p:sp>
        <p:nvSpPr>
          <p:cNvPr id="418" name="Google Shape;418;p34"/>
          <p:cNvSpPr txBox="1"/>
          <p:nvPr/>
        </p:nvSpPr>
        <p:spPr>
          <a:xfrm>
            <a:off x="-1078" y="133036"/>
            <a:ext cx="2743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Diretrizes 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PROCEDIMENTOS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35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-1" y="0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35"/>
          <p:cNvSpPr/>
          <p:nvPr/>
        </p:nvSpPr>
        <p:spPr>
          <a:xfrm>
            <a:off x="0" y="1078650"/>
            <a:ext cx="4287300" cy="58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35"/>
          <p:cNvSpPr txBox="1"/>
          <p:nvPr>
            <p:ph type="title"/>
          </p:nvPr>
        </p:nvSpPr>
        <p:spPr>
          <a:xfrm>
            <a:off x="-1008" y="1077931"/>
            <a:ext cx="85206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pt-BR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Caráter impositivo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6" name="Google Shape;426;p35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35"/>
          <p:cNvSpPr txBox="1"/>
          <p:nvPr/>
        </p:nvSpPr>
        <p:spPr>
          <a:xfrm>
            <a:off x="-1078" y="133036"/>
            <a:ext cx="2743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Diretrizes 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PROCEDIMENTOS</a:t>
            </a:r>
            <a:endParaRPr/>
          </a:p>
        </p:txBody>
      </p:sp>
      <p:pic>
        <p:nvPicPr>
          <p:cNvPr descr="Na mosca com preenchimento sólido" id="428" name="Google Shape;428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7386" y="2141076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35"/>
          <p:cNvSpPr txBox="1"/>
          <p:nvPr/>
        </p:nvSpPr>
        <p:spPr>
          <a:xfrm>
            <a:off x="582921" y="2225956"/>
            <a:ext cx="678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AÇÃO DIRETA DE INCONSTITUCIONALIDADE (ADI) - STF :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2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Círculo com seta para a esquerda com preenchimento sólido" id="430" name="Google Shape;430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231620" y="3055045"/>
            <a:ext cx="403860" cy="40386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35"/>
          <p:cNvSpPr txBox="1"/>
          <p:nvPr/>
        </p:nvSpPr>
        <p:spPr>
          <a:xfrm>
            <a:off x="648706" y="2915893"/>
            <a:ext cx="5487300" cy="7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STF (ADI 7697 MC / DF - 14/08/2024)​ - Emendas Impositivas &gt;&gt;&gt; Caráter não absoluto e execução com base em requisitos técnicos e normas legais.​</a:t>
            </a:r>
            <a:endParaRPr/>
          </a:p>
        </p:txBody>
      </p:sp>
      <p:pic>
        <p:nvPicPr>
          <p:cNvPr descr="Círculo com seta para a esquerda com preenchimento sólido" id="432" name="Google Shape;432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231620" y="3760684"/>
            <a:ext cx="403860" cy="403860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35"/>
          <p:cNvSpPr txBox="1"/>
          <p:nvPr/>
        </p:nvSpPr>
        <p:spPr>
          <a:xfrm>
            <a:off x="648706" y="3725895"/>
            <a:ext cx="5423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STF (ADI 7688 MC / DF - 01/08/2024) - Transferências Especiais &gt;&gt;&gt; Transparência, rastreabilidade e fiscalização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36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0" y="1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36"/>
          <p:cNvSpPr/>
          <p:nvPr/>
        </p:nvSpPr>
        <p:spPr>
          <a:xfrm>
            <a:off x="3061" y="841424"/>
            <a:ext cx="5785500" cy="58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36"/>
          <p:cNvSpPr txBox="1"/>
          <p:nvPr>
            <p:ph type="title"/>
          </p:nvPr>
        </p:nvSpPr>
        <p:spPr>
          <a:xfrm>
            <a:off x="-3379" y="843422"/>
            <a:ext cx="8427900" cy="4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Percentuais – Emendas individuais</a:t>
            </a:r>
            <a:endParaRPr/>
          </a:p>
        </p:txBody>
      </p:sp>
      <p:sp>
        <p:nvSpPr>
          <p:cNvPr id="441" name="Google Shape;441;p36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36"/>
          <p:cNvSpPr txBox="1"/>
          <p:nvPr/>
        </p:nvSpPr>
        <p:spPr>
          <a:xfrm>
            <a:off x="1848910" y="3591104"/>
            <a:ext cx="18927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Ações e serviços públicos de saúde</a:t>
            </a:r>
            <a:endParaRPr/>
          </a:p>
        </p:txBody>
      </p:sp>
      <p:sp>
        <p:nvSpPr>
          <p:cNvPr id="443" name="Google Shape;443;p36"/>
          <p:cNvSpPr txBox="1"/>
          <p:nvPr/>
        </p:nvSpPr>
        <p:spPr>
          <a:xfrm>
            <a:off x="4886260" y="3592020"/>
            <a:ext cx="1815300" cy="2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Outros</a:t>
            </a:r>
            <a:endParaRPr b="0" i="0" sz="4800" u="none" cap="none" strike="noStrike">
              <a:solidFill>
                <a:srgbClr val="D6846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44" name="Google Shape;444;p36"/>
          <p:cNvSpPr txBox="1"/>
          <p:nvPr/>
        </p:nvSpPr>
        <p:spPr>
          <a:xfrm>
            <a:off x="1890841" y="2572731"/>
            <a:ext cx="1815300" cy="9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57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50%</a:t>
            </a:r>
            <a:endParaRPr/>
          </a:p>
        </p:txBody>
      </p:sp>
      <p:sp>
        <p:nvSpPr>
          <p:cNvPr id="445" name="Google Shape;445;p36"/>
          <p:cNvSpPr txBox="1"/>
          <p:nvPr/>
        </p:nvSpPr>
        <p:spPr>
          <a:xfrm>
            <a:off x="5035101" y="2572731"/>
            <a:ext cx="1815300" cy="9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57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50%</a:t>
            </a:r>
            <a:endParaRPr b="1" i="0" sz="575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46" name="Google Shape;446;p36"/>
          <p:cNvCxnSpPr/>
          <p:nvPr/>
        </p:nvCxnSpPr>
        <p:spPr>
          <a:xfrm>
            <a:off x="4251096" y="2575878"/>
            <a:ext cx="0" cy="1300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7" name="Google Shape;447;p36"/>
          <p:cNvSpPr txBox="1"/>
          <p:nvPr/>
        </p:nvSpPr>
        <p:spPr>
          <a:xfrm>
            <a:off x="1050878" y="1831359"/>
            <a:ext cx="7136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500" u="none" cap="none" strike="noStrik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Percentual de Execução Orçamentária e Financeira Obrigatória </a:t>
            </a:r>
            <a:r>
              <a:rPr b="0" i="0" lang="pt-BR" sz="1500" u="none" cap="none" strike="noStrik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​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36"/>
          <p:cNvSpPr txBox="1"/>
          <p:nvPr/>
        </p:nvSpPr>
        <p:spPr>
          <a:xfrm>
            <a:off x="-1078" y="133036"/>
            <a:ext cx="2743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Diretrizes 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PROCEDIMENTOS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37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0" y="1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37"/>
          <p:cNvSpPr/>
          <p:nvPr/>
        </p:nvSpPr>
        <p:spPr>
          <a:xfrm>
            <a:off x="0" y="1078650"/>
            <a:ext cx="6959400" cy="58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37"/>
          <p:cNvSpPr txBox="1"/>
          <p:nvPr>
            <p:ph type="title"/>
          </p:nvPr>
        </p:nvSpPr>
        <p:spPr>
          <a:xfrm>
            <a:off x="-1638" y="1078650"/>
            <a:ext cx="83274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Percentuais - Emendas de bloco/bancada</a:t>
            </a:r>
            <a:endParaRPr b="1" sz="2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6" name="Google Shape;456;p37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37"/>
          <p:cNvSpPr txBox="1"/>
          <p:nvPr/>
        </p:nvSpPr>
        <p:spPr>
          <a:xfrm>
            <a:off x="1959080" y="2410664"/>
            <a:ext cx="1815300" cy="9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57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50%</a:t>
            </a:r>
            <a:endParaRPr b="1" i="0" sz="575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8" name="Google Shape;458;p37"/>
          <p:cNvSpPr txBox="1"/>
          <p:nvPr/>
        </p:nvSpPr>
        <p:spPr>
          <a:xfrm>
            <a:off x="4805761" y="2410664"/>
            <a:ext cx="1815300" cy="9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57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50%</a:t>
            </a:r>
            <a:endParaRPr b="1" i="0" sz="575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59" name="Google Shape;459;p37"/>
          <p:cNvCxnSpPr/>
          <p:nvPr/>
        </p:nvCxnSpPr>
        <p:spPr>
          <a:xfrm>
            <a:off x="4251096" y="2575878"/>
            <a:ext cx="0" cy="1300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0" name="Google Shape;460;p37"/>
          <p:cNvSpPr txBox="1"/>
          <p:nvPr/>
        </p:nvSpPr>
        <p:spPr>
          <a:xfrm>
            <a:off x="1050878" y="1831359"/>
            <a:ext cx="7136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Percentual de Execução Orçamentária e Financeira Obrigatória </a:t>
            </a:r>
            <a:r>
              <a:rPr b="0" i="0" lang="pt-BR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​</a:t>
            </a:r>
            <a:endParaRPr/>
          </a:p>
        </p:txBody>
      </p:sp>
      <p:sp>
        <p:nvSpPr>
          <p:cNvPr id="461" name="Google Shape;461;p37"/>
          <p:cNvSpPr txBox="1"/>
          <p:nvPr/>
        </p:nvSpPr>
        <p:spPr>
          <a:xfrm>
            <a:off x="1598633" y="3260660"/>
            <a:ext cx="2520600" cy="9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Ações e serviços públicos de saúde ou à manutenção e ao desenvolvimento do ensino</a:t>
            </a:r>
            <a:endParaRPr b="0" i="0" sz="4800" u="none" cap="none" strike="noStrike">
              <a:solidFill>
                <a:srgbClr val="CC5D5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62" name="Google Shape;462;p37"/>
          <p:cNvSpPr txBox="1"/>
          <p:nvPr/>
        </p:nvSpPr>
        <p:spPr>
          <a:xfrm>
            <a:off x="4725707" y="3367875"/>
            <a:ext cx="18309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Projetos estratégicos – IAG 1</a:t>
            </a:r>
            <a:endParaRPr b="0" i="0" sz="4800" u="none" cap="none" strike="noStrike">
              <a:solidFill>
                <a:srgbClr val="D6846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63" name="Google Shape;463;p37"/>
          <p:cNvSpPr/>
          <p:nvPr/>
        </p:nvSpPr>
        <p:spPr>
          <a:xfrm>
            <a:off x="4513884" y="96830"/>
            <a:ext cx="4515600" cy="871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9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• Formação dos blocos ocorreu</a:t>
            </a:r>
            <a:r>
              <a:rPr b="1" i="0" lang="pt-BR" sz="9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em 30/09/2024;</a:t>
            </a:r>
            <a:endParaRPr b="0" i="0" sz="95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9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• A Gestão das emendas do bloco/bancada é realizada pelo seu líder, ou representante a ser informado à </a:t>
            </a:r>
            <a:r>
              <a:rPr b="1" i="0" lang="pt-BR" sz="9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SEGOV até 28/01/2025;</a:t>
            </a:r>
            <a:endParaRPr b="1" i="0" sz="95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9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• O executivo não tem conhecimento de eventual divisão de valores entre os membros do bloco.</a:t>
            </a:r>
            <a:endParaRPr b="0" i="0" sz="95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64" name="Google Shape;464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13100" y="200648"/>
            <a:ext cx="603110" cy="616968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37"/>
          <p:cNvSpPr txBox="1"/>
          <p:nvPr/>
        </p:nvSpPr>
        <p:spPr>
          <a:xfrm>
            <a:off x="-1078" y="133036"/>
            <a:ext cx="2743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Diretrizes 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PROCEDIMENTOS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38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0" y="-4392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38"/>
          <p:cNvSpPr/>
          <p:nvPr/>
        </p:nvSpPr>
        <p:spPr>
          <a:xfrm>
            <a:off x="35084" y="868045"/>
            <a:ext cx="4287300" cy="58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38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38"/>
          <p:cNvSpPr txBox="1"/>
          <p:nvPr/>
        </p:nvSpPr>
        <p:spPr>
          <a:xfrm>
            <a:off x="32497" y="929659"/>
            <a:ext cx="4289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Principais Etapas</a:t>
            </a:r>
            <a:endParaRPr/>
          </a:p>
        </p:txBody>
      </p:sp>
      <p:sp>
        <p:nvSpPr>
          <p:cNvPr id="474" name="Google Shape;474;p38"/>
          <p:cNvSpPr/>
          <p:nvPr/>
        </p:nvSpPr>
        <p:spPr>
          <a:xfrm>
            <a:off x="137583" y="2021417"/>
            <a:ext cx="2579400" cy="1339200"/>
          </a:xfrm>
          <a:prstGeom prst="chevron">
            <a:avLst>
              <a:gd fmla="val 50000" name="adj"/>
            </a:avLst>
          </a:prstGeom>
          <a:solidFill>
            <a:srgbClr val="F2F2F2"/>
          </a:solidFill>
          <a:ln cap="flat" cmpd="sng" w="2857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5" name="Google Shape;475;p38"/>
          <p:cNvSpPr txBox="1"/>
          <p:nvPr/>
        </p:nvSpPr>
        <p:spPr>
          <a:xfrm>
            <a:off x="656167" y="2275417"/>
            <a:ext cx="1545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Publicação LDO 2025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(Lei 24.945/2024)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6" name="Google Shape;476;p38"/>
          <p:cNvSpPr/>
          <p:nvPr/>
        </p:nvSpPr>
        <p:spPr>
          <a:xfrm>
            <a:off x="2338916" y="2021416"/>
            <a:ext cx="2579400" cy="1339200"/>
          </a:xfrm>
          <a:prstGeom prst="chevron">
            <a:avLst>
              <a:gd fmla="val 50000" name="adj"/>
            </a:avLst>
          </a:prstGeom>
          <a:solidFill>
            <a:srgbClr val="F2F2F2"/>
          </a:solidFill>
          <a:ln cap="flat" cmpd="sng" w="2857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7" name="Google Shape;477;p38"/>
          <p:cNvSpPr txBox="1"/>
          <p:nvPr/>
        </p:nvSpPr>
        <p:spPr>
          <a:xfrm>
            <a:off x="2963333" y="2275416"/>
            <a:ext cx="1545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Publicação do Portfólio de Objetos</a:t>
            </a:r>
            <a:endParaRPr/>
          </a:p>
        </p:txBody>
      </p:sp>
      <p:sp>
        <p:nvSpPr>
          <p:cNvPr id="478" name="Google Shape;478;p38"/>
          <p:cNvSpPr/>
          <p:nvPr/>
        </p:nvSpPr>
        <p:spPr>
          <a:xfrm>
            <a:off x="4508499" y="2010832"/>
            <a:ext cx="2579400" cy="1339200"/>
          </a:xfrm>
          <a:prstGeom prst="chevron">
            <a:avLst>
              <a:gd fmla="val 50000" name="adj"/>
            </a:avLst>
          </a:prstGeom>
          <a:solidFill>
            <a:srgbClr val="F2F2F2"/>
          </a:solidFill>
          <a:ln cap="flat" cmpd="sng" w="2857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9" name="Google Shape;479;p38"/>
          <p:cNvSpPr txBox="1"/>
          <p:nvPr/>
        </p:nvSpPr>
        <p:spPr>
          <a:xfrm>
            <a:off x="5069416" y="2264832"/>
            <a:ext cx="17040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Apresentação de Emendas ao PLOA 2025</a:t>
            </a:r>
            <a:endParaRPr/>
          </a:p>
        </p:txBody>
      </p:sp>
      <p:sp>
        <p:nvSpPr>
          <p:cNvPr id="480" name="Google Shape;480;p38"/>
          <p:cNvSpPr/>
          <p:nvPr/>
        </p:nvSpPr>
        <p:spPr>
          <a:xfrm>
            <a:off x="1174749" y="3566583"/>
            <a:ext cx="2579400" cy="1339200"/>
          </a:xfrm>
          <a:prstGeom prst="chevron">
            <a:avLst>
              <a:gd fmla="val 50000" name="adj"/>
            </a:avLst>
          </a:prstGeom>
          <a:solidFill>
            <a:srgbClr val="F2F2F2"/>
          </a:solidFill>
          <a:ln cap="flat" cmpd="sng" w="2857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1" name="Google Shape;481;p38"/>
          <p:cNvSpPr txBox="1"/>
          <p:nvPr/>
        </p:nvSpPr>
        <p:spPr>
          <a:xfrm>
            <a:off x="1693333" y="3820583"/>
            <a:ext cx="1545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Publicação LOA 2025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(Lei 25.124/2024)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2" name="Google Shape;482;p38"/>
          <p:cNvSpPr/>
          <p:nvPr/>
        </p:nvSpPr>
        <p:spPr>
          <a:xfrm>
            <a:off x="3344332" y="3555999"/>
            <a:ext cx="2579400" cy="1339200"/>
          </a:xfrm>
          <a:prstGeom prst="chevron">
            <a:avLst>
              <a:gd fmla="val 50000" name="adj"/>
            </a:avLst>
          </a:prstGeom>
          <a:solidFill>
            <a:srgbClr val="F2F2F2"/>
          </a:solidFill>
          <a:ln cap="flat" cmpd="sng" w="2857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3" name="Google Shape;483;p38"/>
          <p:cNvSpPr txBox="1"/>
          <p:nvPr/>
        </p:nvSpPr>
        <p:spPr>
          <a:xfrm>
            <a:off x="3735916" y="3577165"/>
            <a:ext cx="1936800" cy="15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Abertura do Sistema SIGCON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(Indicações, Cancelamentos, Ajustes, Realocação Orçamentária)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4" name="Google Shape;484;p38"/>
          <p:cNvSpPr txBox="1"/>
          <p:nvPr/>
        </p:nvSpPr>
        <p:spPr>
          <a:xfrm>
            <a:off x="-1078" y="133036"/>
            <a:ext cx="2743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Diretrizes 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PROCEDIMENTOS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Google Shape;489;p39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0" y="-4392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39"/>
          <p:cNvSpPr/>
          <p:nvPr/>
        </p:nvSpPr>
        <p:spPr>
          <a:xfrm>
            <a:off x="3334" y="899795"/>
            <a:ext cx="4287300" cy="58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39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39"/>
          <p:cNvSpPr txBox="1"/>
          <p:nvPr/>
        </p:nvSpPr>
        <p:spPr>
          <a:xfrm>
            <a:off x="747" y="961409"/>
            <a:ext cx="4289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Principais Etapas</a:t>
            </a:r>
            <a:endParaRPr/>
          </a:p>
        </p:txBody>
      </p:sp>
      <p:sp>
        <p:nvSpPr>
          <p:cNvPr id="493" name="Google Shape;493;p39"/>
          <p:cNvSpPr/>
          <p:nvPr/>
        </p:nvSpPr>
        <p:spPr>
          <a:xfrm>
            <a:off x="127000" y="2148417"/>
            <a:ext cx="2579400" cy="1339200"/>
          </a:xfrm>
          <a:prstGeom prst="chevron">
            <a:avLst>
              <a:gd fmla="val 50000" name="adj"/>
            </a:avLst>
          </a:prstGeom>
          <a:solidFill>
            <a:srgbClr val="F2F2F2"/>
          </a:solidFill>
          <a:ln cap="flat" cmpd="sng" w="285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4" name="Google Shape;494;p39"/>
          <p:cNvSpPr txBox="1"/>
          <p:nvPr/>
        </p:nvSpPr>
        <p:spPr>
          <a:xfrm>
            <a:off x="783167" y="2391834"/>
            <a:ext cx="15453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Análise de Indicações e documentos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5" name="Google Shape;495;p39"/>
          <p:cNvSpPr/>
          <p:nvPr/>
        </p:nvSpPr>
        <p:spPr>
          <a:xfrm>
            <a:off x="2328333" y="2148416"/>
            <a:ext cx="2579400" cy="1339200"/>
          </a:xfrm>
          <a:prstGeom prst="chevron">
            <a:avLst>
              <a:gd fmla="val 50000" name="adj"/>
            </a:avLst>
          </a:prstGeom>
          <a:solidFill>
            <a:srgbClr val="F2F2F2"/>
          </a:solidFill>
          <a:ln cap="flat" cmpd="sng" w="285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6" name="Google Shape;496;p39"/>
          <p:cNvSpPr txBox="1"/>
          <p:nvPr/>
        </p:nvSpPr>
        <p:spPr>
          <a:xfrm>
            <a:off x="2825750" y="2529416"/>
            <a:ext cx="1862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Registro de impedimentos</a:t>
            </a:r>
            <a:endParaRPr/>
          </a:p>
        </p:txBody>
      </p:sp>
      <p:sp>
        <p:nvSpPr>
          <p:cNvPr id="497" name="Google Shape;497;p39"/>
          <p:cNvSpPr/>
          <p:nvPr/>
        </p:nvSpPr>
        <p:spPr>
          <a:xfrm>
            <a:off x="4497916" y="2137832"/>
            <a:ext cx="2579400" cy="1339200"/>
          </a:xfrm>
          <a:prstGeom prst="chevron">
            <a:avLst>
              <a:gd fmla="val 50000" name="adj"/>
            </a:avLst>
          </a:prstGeom>
          <a:solidFill>
            <a:srgbClr val="F2F2F2"/>
          </a:solidFill>
          <a:ln cap="flat" cmpd="sng" w="285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dir="2700000" dist="38100">
              <a:srgbClr val="000000">
                <a:alpha val="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8" name="Google Shape;498;p39"/>
          <p:cNvSpPr txBox="1"/>
          <p:nvPr/>
        </p:nvSpPr>
        <p:spPr>
          <a:xfrm>
            <a:off x="5058833" y="2518832"/>
            <a:ext cx="17040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Realocação TE</a:t>
            </a:r>
            <a:endParaRPr/>
          </a:p>
        </p:txBody>
      </p:sp>
      <p:sp>
        <p:nvSpPr>
          <p:cNvPr id="499" name="Google Shape;499;p39"/>
          <p:cNvSpPr/>
          <p:nvPr/>
        </p:nvSpPr>
        <p:spPr>
          <a:xfrm>
            <a:off x="1164166" y="3693583"/>
            <a:ext cx="2579400" cy="1339200"/>
          </a:xfrm>
          <a:prstGeom prst="chevron">
            <a:avLst>
              <a:gd fmla="val 50000" name="adj"/>
            </a:avLst>
          </a:prstGeom>
          <a:solidFill>
            <a:srgbClr val="F2F2F2"/>
          </a:solidFill>
          <a:ln cap="flat" cmpd="sng" w="285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0" name="Google Shape;500;p39"/>
          <p:cNvSpPr txBox="1"/>
          <p:nvPr/>
        </p:nvSpPr>
        <p:spPr>
          <a:xfrm>
            <a:off x="1788583" y="3915833"/>
            <a:ext cx="16509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Escolha entre saneamento e realocação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1" name="Google Shape;501;p39"/>
          <p:cNvSpPr/>
          <p:nvPr/>
        </p:nvSpPr>
        <p:spPr>
          <a:xfrm>
            <a:off x="3333749" y="3682999"/>
            <a:ext cx="2579400" cy="1339200"/>
          </a:xfrm>
          <a:prstGeom prst="chevron">
            <a:avLst>
              <a:gd fmla="val 50000" name="adj"/>
            </a:avLst>
          </a:prstGeom>
          <a:solidFill>
            <a:srgbClr val="F2F2F2"/>
          </a:solidFill>
          <a:ln cap="flat" cmpd="sng" w="285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2" name="Google Shape;502;p39"/>
          <p:cNvSpPr txBox="1"/>
          <p:nvPr/>
        </p:nvSpPr>
        <p:spPr>
          <a:xfrm>
            <a:off x="3757083" y="3714748"/>
            <a:ext cx="19368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Medidas saneadoras / Indicação de valores realocados</a:t>
            </a:r>
            <a:endParaRPr/>
          </a:p>
        </p:txBody>
      </p:sp>
      <p:sp>
        <p:nvSpPr>
          <p:cNvPr id="503" name="Google Shape;503;p39"/>
          <p:cNvSpPr txBox="1"/>
          <p:nvPr/>
        </p:nvSpPr>
        <p:spPr>
          <a:xfrm>
            <a:off x="-1078" y="133036"/>
            <a:ext cx="2743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Diretrizes 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PROCEDIMENTOS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40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0" y="0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40"/>
          <p:cNvSpPr/>
          <p:nvPr/>
        </p:nvSpPr>
        <p:spPr>
          <a:xfrm>
            <a:off x="0" y="787508"/>
            <a:ext cx="4287300" cy="58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40"/>
          <p:cNvSpPr txBox="1"/>
          <p:nvPr>
            <p:ph type="title"/>
          </p:nvPr>
        </p:nvSpPr>
        <p:spPr>
          <a:xfrm>
            <a:off x="-2547" y="788820"/>
            <a:ext cx="85515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Conceitos Importantes</a:t>
            </a:r>
            <a:endParaRPr/>
          </a:p>
        </p:txBody>
      </p:sp>
      <p:sp>
        <p:nvSpPr>
          <p:cNvPr id="511" name="Google Shape;511;p40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40"/>
          <p:cNvSpPr txBox="1"/>
          <p:nvPr/>
        </p:nvSpPr>
        <p:spPr>
          <a:xfrm>
            <a:off x="937940" y="1708138"/>
            <a:ext cx="53457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Indicação: </a:t>
            </a: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Cadastro, junto ao sistema SIGCON, do beneficiário, valor, modalidade de transferência, forma de execução, tipo de atendimento ou de aplicação e descrição do objeto.</a:t>
            </a:r>
            <a:endParaRPr/>
          </a:p>
        </p:txBody>
      </p:sp>
      <p:pic>
        <p:nvPicPr>
          <p:cNvPr descr="Bandeira1 com preenchimento sólido" id="513" name="Google Shape;513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3051" y="1712384"/>
            <a:ext cx="618068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40"/>
          <p:cNvSpPr txBox="1"/>
          <p:nvPr/>
        </p:nvSpPr>
        <p:spPr>
          <a:xfrm>
            <a:off x="1014427" y="2866096"/>
            <a:ext cx="53457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Realocação orçamentária "LDO": </a:t>
            </a: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Possibilidade de alteração "inicial" da dotação orçamentária prevista na LOA, observadas as restrições legais.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Transferência com preenchimento sólido" id="515" name="Google Shape;515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5688" y="2924338"/>
            <a:ext cx="546261" cy="524096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40"/>
          <p:cNvSpPr txBox="1"/>
          <p:nvPr/>
        </p:nvSpPr>
        <p:spPr>
          <a:xfrm>
            <a:off x="1014426" y="3860929"/>
            <a:ext cx="53457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Realocação orçamentária "TE": </a:t>
            </a: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Possibilidade de alteração da dotação orçamentária com destino exclusivo à Transferência Especial após impedimento de ordem técnica.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vançar Rápido com preenchimento sólido" id="517" name="Google Shape;517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3050" y="3860800"/>
            <a:ext cx="670984" cy="607484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40"/>
          <p:cNvSpPr txBox="1"/>
          <p:nvPr/>
        </p:nvSpPr>
        <p:spPr>
          <a:xfrm>
            <a:off x="-1078" y="133036"/>
            <a:ext cx="2743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Diretrizes 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PROCEDIMENTOS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p41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-6970" y="0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41"/>
          <p:cNvSpPr/>
          <p:nvPr/>
        </p:nvSpPr>
        <p:spPr>
          <a:xfrm>
            <a:off x="0" y="787508"/>
            <a:ext cx="4287300" cy="58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41"/>
          <p:cNvSpPr txBox="1"/>
          <p:nvPr>
            <p:ph type="title"/>
          </p:nvPr>
        </p:nvSpPr>
        <p:spPr>
          <a:xfrm>
            <a:off x="28344" y="873773"/>
            <a:ext cx="85206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Conceitos Importantes</a:t>
            </a:r>
            <a:endParaRPr/>
          </a:p>
        </p:txBody>
      </p:sp>
      <p:sp>
        <p:nvSpPr>
          <p:cNvPr id="526" name="Google Shape;526;p41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41"/>
          <p:cNvSpPr txBox="1"/>
          <p:nvPr/>
        </p:nvSpPr>
        <p:spPr>
          <a:xfrm>
            <a:off x="937940" y="1708138"/>
            <a:ext cx="53457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Impedimento de ordem técnica: </a:t>
            </a: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Objeção técnica à execução orçamentária das emendas parlamentares individuais e de bloco ou bancada.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8" name="Google Shape;528;p41"/>
          <p:cNvSpPr txBox="1"/>
          <p:nvPr/>
        </p:nvSpPr>
        <p:spPr>
          <a:xfrm>
            <a:off x="1014427" y="2677919"/>
            <a:ext cx="5345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Saneamento: </a:t>
            </a: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Procedimento para superar o impedimento de ordem técnica. Neste procedimento a indicação original é mantida com todas as suas características, devendo o autor ou beneficiário providenciar a entrega de documentação que possa superar o impedimento registrado.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9" name="Google Shape;529;p41"/>
          <p:cNvSpPr txBox="1"/>
          <p:nvPr/>
        </p:nvSpPr>
        <p:spPr>
          <a:xfrm>
            <a:off x="1014426" y="3860929"/>
            <a:ext cx="53457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Realocação orçamentária "Constitucional": </a:t>
            </a: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Procedimento para superar o impedimento de ordem técnica utilizando-se a alteração da dotação orçamentária e posterior nova indicação.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Parar com preenchimento sólido" id="530" name="Google Shape;530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1874" y="1703349"/>
            <a:ext cx="719254" cy="7192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ve inglesa com preenchimento sólido" id="531" name="Google Shape;531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964" y="2853318"/>
            <a:ext cx="663498" cy="6286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rracha com preenchimento sólido" id="532" name="Google Shape;532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1270" y="3822080"/>
            <a:ext cx="733193" cy="726224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41"/>
          <p:cNvSpPr txBox="1"/>
          <p:nvPr/>
        </p:nvSpPr>
        <p:spPr>
          <a:xfrm>
            <a:off x="-1078" y="133036"/>
            <a:ext cx="2743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Diretrizes 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PROCEDIMENTOS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5"/>
          <p:cNvSpPr/>
          <p:nvPr/>
        </p:nvSpPr>
        <p:spPr>
          <a:xfrm>
            <a:off x="0" y="1078650"/>
            <a:ext cx="4287300" cy="58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5"/>
          <p:cNvSpPr txBox="1"/>
          <p:nvPr>
            <p:ph type="title"/>
          </p:nvPr>
        </p:nvSpPr>
        <p:spPr>
          <a:xfrm>
            <a:off x="27643" y="1086270"/>
            <a:ext cx="85206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Valores previstos</a:t>
            </a:r>
            <a:endParaRPr/>
          </a:p>
        </p:txBody>
      </p:sp>
      <p:sp>
        <p:nvSpPr>
          <p:cNvPr id="169" name="Google Shape;169;p15"/>
          <p:cNvSpPr txBox="1"/>
          <p:nvPr/>
        </p:nvSpPr>
        <p:spPr>
          <a:xfrm>
            <a:off x="170372" y="197329"/>
            <a:ext cx="2743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Conceitos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INICIAIS</a:t>
            </a:r>
            <a:endParaRPr/>
          </a:p>
        </p:txBody>
      </p:sp>
      <p:sp>
        <p:nvSpPr>
          <p:cNvPr id="170" name="Google Shape;170;p15"/>
          <p:cNvSpPr txBox="1"/>
          <p:nvPr/>
        </p:nvSpPr>
        <p:spPr>
          <a:xfrm rot="-5400000">
            <a:off x="211918" y="3502604"/>
            <a:ext cx="3123600" cy="37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1" name="Google Shape;171;p15"/>
          <p:cNvSpPr txBox="1"/>
          <p:nvPr/>
        </p:nvSpPr>
        <p:spPr>
          <a:xfrm>
            <a:off x="380152" y="2502953"/>
            <a:ext cx="3527400" cy="6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2% da RCL realizada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em </a:t>
            </a:r>
            <a:r>
              <a:rPr b="1" i="0" lang="pt-BR" sz="20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2023</a:t>
            </a:r>
            <a:endParaRPr/>
          </a:p>
        </p:txBody>
      </p:sp>
      <p:cxnSp>
        <p:nvCxnSpPr>
          <p:cNvPr id="172" name="Google Shape;172;p15"/>
          <p:cNvCxnSpPr/>
          <p:nvPr/>
        </p:nvCxnSpPr>
        <p:spPr>
          <a:xfrm>
            <a:off x="4597086" y="1893291"/>
            <a:ext cx="22800" cy="2955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3" name="Google Shape;173;p15"/>
          <p:cNvSpPr txBox="1"/>
          <p:nvPr/>
        </p:nvSpPr>
        <p:spPr>
          <a:xfrm>
            <a:off x="4838037" y="2501467"/>
            <a:ext cx="4304700" cy="9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0,0041% da RCL realizada </a:t>
            </a:r>
            <a:endParaRPr b="0" i="0" sz="2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em </a:t>
            </a:r>
            <a:r>
              <a:rPr b="1" i="0" lang="pt-BR" sz="20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2024,</a:t>
            </a:r>
            <a:r>
              <a:rPr b="1" i="0" lang="pt-BR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por parlamentar integrante</a:t>
            </a:r>
            <a:endParaRPr b="1" i="0" sz="2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15"/>
          <p:cNvSpPr txBox="1"/>
          <p:nvPr/>
        </p:nvSpPr>
        <p:spPr>
          <a:xfrm>
            <a:off x="441854" y="1904024"/>
            <a:ext cx="3405600" cy="4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Individual</a:t>
            </a:r>
            <a:endParaRPr b="1" i="0" sz="2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15"/>
          <p:cNvSpPr txBox="1"/>
          <p:nvPr/>
        </p:nvSpPr>
        <p:spPr>
          <a:xfrm>
            <a:off x="4078638" y="1906625"/>
            <a:ext cx="56811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Bloco e/ou Bancada</a:t>
            </a:r>
            <a:endParaRPr b="1" i="0" sz="2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15"/>
          <p:cNvSpPr txBox="1"/>
          <p:nvPr/>
        </p:nvSpPr>
        <p:spPr>
          <a:xfrm>
            <a:off x="171623" y="3538951"/>
            <a:ext cx="5495100" cy="9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0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R$ 1.841.588.790,00 </a:t>
            </a:r>
            <a:r>
              <a:rPr b="1" i="0" lang="pt-BR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(total) </a:t>
            </a:r>
            <a:endParaRPr b="0" i="0" sz="2400" u="none" cap="none" strike="noStrik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0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R$ 23.916.737,53 </a:t>
            </a:r>
            <a:r>
              <a:rPr b="1" i="0" lang="pt-BR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(por parlamentar)</a:t>
            </a:r>
            <a:r>
              <a:rPr b="1" i="0" lang="pt-BR" sz="20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</p:txBody>
      </p:sp>
      <p:sp>
        <p:nvSpPr>
          <p:cNvPr id="177" name="Google Shape;177;p15"/>
          <p:cNvSpPr txBox="1"/>
          <p:nvPr/>
        </p:nvSpPr>
        <p:spPr>
          <a:xfrm>
            <a:off x="4838917" y="3548196"/>
            <a:ext cx="5560200" cy="9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0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R$ 326.735.705,87 </a:t>
            </a:r>
            <a:r>
              <a:rPr b="1" i="0" lang="pt-BR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(total) </a:t>
            </a:r>
            <a:endParaRPr b="0" i="0" sz="1600" u="none" cap="none" strike="noStrik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0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R$ 4.243.320,85 </a:t>
            </a:r>
            <a:r>
              <a:rPr b="1" i="0" lang="pt-BR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(por parlamentar)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Google Shape;538;p42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0" y="3699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42"/>
          <p:cNvSpPr/>
          <p:nvPr/>
        </p:nvSpPr>
        <p:spPr>
          <a:xfrm>
            <a:off x="10784" y="785688"/>
            <a:ext cx="4880100" cy="58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42"/>
          <p:cNvSpPr txBox="1"/>
          <p:nvPr>
            <p:ph type="title"/>
          </p:nvPr>
        </p:nvSpPr>
        <p:spPr>
          <a:xfrm>
            <a:off x="6879" y="785687"/>
            <a:ext cx="85206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pt-BR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Modalidades de transferência</a:t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1" name="Google Shape;541;p42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42"/>
          <p:cNvSpPr/>
          <p:nvPr/>
        </p:nvSpPr>
        <p:spPr>
          <a:xfrm>
            <a:off x="65043" y="1461330"/>
            <a:ext cx="3096600" cy="184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3" name="Google Shape;543;p42"/>
          <p:cNvSpPr txBox="1"/>
          <p:nvPr/>
        </p:nvSpPr>
        <p:spPr>
          <a:xfrm>
            <a:off x="23873" y="1608064"/>
            <a:ext cx="3180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 FINALIDADE DEFINIDA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4" name="Google Shape;544;p42"/>
          <p:cNvCxnSpPr/>
          <p:nvPr/>
        </p:nvCxnSpPr>
        <p:spPr>
          <a:xfrm>
            <a:off x="486086" y="2345174"/>
            <a:ext cx="2255400" cy="15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5" name="Google Shape;545;p42"/>
          <p:cNvSpPr txBox="1"/>
          <p:nvPr/>
        </p:nvSpPr>
        <p:spPr>
          <a:xfrm>
            <a:off x="-1078" y="133036"/>
            <a:ext cx="2743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Diretrizes 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PROCEDIMENTOS</a:t>
            </a:r>
            <a:endParaRPr/>
          </a:p>
        </p:txBody>
      </p:sp>
      <p:sp>
        <p:nvSpPr>
          <p:cNvPr id="546" name="Google Shape;546;p42"/>
          <p:cNvSpPr/>
          <p:nvPr/>
        </p:nvSpPr>
        <p:spPr>
          <a:xfrm>
            <a:off x="3159770" y="3132698"/>
            <a:ext cx="3096600" cy="184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7" name="Google Shape;547;p42"/>
          <p:cNvSpPr txBox="1"/>
          <p:nvPr/>
        </p:nvSpPr>
        <p:spPr>
          <a:xfrm>
            <a:off x="3118600" y="3279432"/>
            <a:ext cx="3180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SEM FINALIDADE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DEFINIDA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42"/>
          <p:cNvSpPr/>
          <p:nvPr/>
        </p:nvSpPr>
        <p:spPr>
          <a:xfrm>
            <a:off x="2735568" y="2957150"/>
            <a:ext cx="803400" cy="609300"/>
          </a:xfrm>
          <a:prstGeom prst="mathMultiply">
            <a:avLst>
              <a:gd fmla="val 23520" name="adj1"/>
            </a:avLst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49" name="Google Shape;549;p42"/>
          <p:cNvCxnSpPr/>
          <p:nvPr/>
        </p:nvCxnSpPr>
        <p:spPr>
          <a:xfrm>
            <a:off x="3542324" y="4011277"/>
            <a:ext cx="2255400" cy="15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50" name="Google Shape;550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7110" y="2412791"/>
            <a:ext cx="2449902" cy="781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40605" y="4205288"/>
            <a:ext cx="3063875" cy="585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Google Shape;556;p43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794" y="5026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43"/>
          <p:cNvSpPr/>
          <p:nvPr/>
        </p:nvSpPr>
        <p:spPr>
          <a:xfrm>
            <a:off x="21167" y="929061"/>
            <a:ext cx="4287300" cy="58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43"/>
          <p:cNvSpPr txBox="1"/>
          <p:nvPr>
            <p:ph type="title"/>
          </p:nvPr>
        </p:nvSpPr>
        <p:spPr>
          <a:xfrm>
            <a:off x="17263" y="963180"/>
            <a:ext cx="85206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Finalidade definida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9" name="Google Shape;559;p43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43"/>
          <p:cNvSpPr txBox="1"/>
          <p:nvPr/>
        </p:nvSpPr>
        <p:spPr>
          <a:xfrm>
            <a:off x="1379611" y="1967139"/>
            <a:ext cx="4683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Formas de Execução: </a:t>
            </a:r>
            <a:r>
              <a:rPr b="0" i="0" lang="pt-BR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Convênios e Parcerias, Doação de Bens Móveis, Resoluções (FES e FEAS), Caixa Escolar, Execução Direta, Outros Instrumentos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43"/>
          <p:cNvSpPr txBox="1"/>
          <p:nvPr/>
        </p:nvSpPr>
        <p:spPr>
          <a:xfrm>
            <a:off x="-1078" y="133036"/>
            <a:ext cx="2743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Diretrizes 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PROCEDIMENTOS</a:t>
            </a:r>
            <a:endParaRPr/>
          </a:p>
        </p:txBody>
      </p:sp>
      <p:sp>
        <p:nvSpPr>
          <p:cNvPr id="562" name="Google Shape;562;p43"/>
          <p:cNvSpPr txBox="1"/>
          <p:nvPr/>
        </p:nvSpPr>
        <p:spPr>
          <a:xfrm>
            <a:off x="1379610" y="3459388"/>
            <a:ext cx="4683900" cy="13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Beneficiários: </a:t>
            </a:r>
            <a:r>
              <a:rPr b="0" i="0" lang="pt-BR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Municípios, União, Administração Indireta dos Entes Federados, Consórcios Públicos, Fundos Municipais de Saúde ou de Assistência Social, Caixa Escolar (Rede Estadual de Ensino), Órgão/Entidade Estadual, Entidades Privadas sem Fins Lucrativos (OSC's)</a:t>
            </a:r>
            <a:endParaRPr/>
          </a:p>
        </p:txBody>
      </p:sp>
      <p:pic>
        <p:nvPicPr>
          <p:cNvPr descr="Engrenagens com preenchimento sólido" id="563" name="Google Shape;563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4133" y="1966383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fessor com preenchimento sólido" id="564" name="Google Shape;564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3550" y="3585633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" name="Google Shape;569;p44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0" y="-2736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44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44"/>
          <p:cNvSpPr/>
          <p:nvPr/>
        </p:nvSpPr>
        <p:spPr>
          <a:xfrm>
            <a:off x="21167" y="929061"/>
            <a:ext cx="4287300" cy="58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44"/>
          <p:cNvSpPr txBox="1"/>
          <p:nvPr>
            <p:ph type="title"/>
          </p:nvPr>
        </p:nvSpPr>
        <p:spPr>
          <a:xfrm>
            <a:off x="17263" y="963180"/>
            <a:ext cx="85206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Sem finalidade definida</a:t>
            </a:r>
            <a:endParaRPr/>
          </a:p>
        </p:txBody>
      </p:sp>
      <p:sp>
        <p:nvSpPr>
          <p:cNvPr id="573" name="Google Shape;573;p44"/>
          <p:cNvSpPr txBox="1"/>
          <p:nvPr/>
        </p:nvSpPr>
        <p:spPr>
          <a:xfrm>
            <a:off x="-1078" y="133036"/>
            <a:ext cx="2743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Diretrizes 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PROCEDIMENTOS</a:t>
            </a:r>
            <a:endParaRPr/>
          </a:p>
        </p:txBody>
      </p:sp>
      <p:sp>
        <p:nvSpPr>
          <p:cNvPr id="574" name="Google Shape;574;p44"/>
          <p:cNvSpPr txBox="1"/>
          <p:nvPr/>
        </p:nvSpPr>
        <p:spPr>
          <a:xfrm>
            <a:off x="1371371" y="1729413"/>
            <a:ext cx="85206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i="0" lang="pt-BR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Transferências Especiais</a:t>
            </a:r>
            <a:endParaRPr/>
          </a:p>
        </p:txBody>
      </p:sp>
      <p:sp>
        <p:nvSpPr>
          <p:cNvPr id="575" name="Google Shape;575;p44"/>
          <p:cNvSpPr txBox="1"/>
          <p:nvPr/>
        </p:nvSpPr>
        <p:spPr>
          <a:xfrm>
            <a:off x="118736" y="2148120"/>
            <a:ext cx="6783300" cy="28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Modalidade de transferência de recursos instituída em nível nacional em 2019, por meio da </a:t>
            </a:r>
            <a:r>
              <a:rPr b="1" i="0" lang="pt-BR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EC nº105/2019, </a:t>
            </a:r>
            <a:r>
              <a:rPr b="0" i="0" lang="pt-BR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visando maior celeridade no repasse de recursos aos entes federados, por não depender de celebração de instrumento jurídico e de prévia apresentação de documentação.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 Estado de Minas Gerais, as TE foram instituídas por meio da Emenda à </a:t>
            </a:r>
            <a:r>
              <a:rPr b="1" i="0" lang="pt-BR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Constituição Estadual nº 101/2019</a:t>
            </a:r>
            <a:r>
              <a:rPr b="0" i="0" lang="pt-BR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que acrescentou à CE, o </a:t>
            </a:r>
            <a:r>
              <a:rPr b="1" i="0" lang="pt-BR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artigo 160-A</a:t>
            </a:r>
            <a:r>
              <a:rPr b="0" i="0" lang="pt-BR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possuindo o mesmo objetivo da União: viabilizar de forma mais célere o repasse de recursos.  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2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6" name="Google Shape;576;p44"/>
          <p:cNvSpPr/>
          <p:nvPr/>
        </p:nvSpPr>
        <p:spPr>
          <a:xfrm>
            <a:off x="4651467" y="1580"/>
            <a:ext cx="4515600" cy="871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9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Foi disponibilizada na aba </a:t>
            </a:r>
            <a:r>
              <a:rPr b="1" i="0" lang="pt-BR" sz="9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suporte</a:t>
            </a:r>
            <a:r>
              <a:rPr b="0" i="0" lang="pt-BR" sz="9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do Portal de Emendas Parlamentares, uma cartilha específica sobre transferências especiais.</a:t>
            </a:r>
            <a:endParaRPr/>
          </a:p>
        </p:txBody>
      </p:sp>
      <p:pic>
        <p:nvPicPr>
          <p:cNvPr id="577" name="Google Shape;577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50683" y="105398"/>
            <a:ext cx="603110" cy="616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582;p45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0" y="-2736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45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45"/>
          <p:cNvSpPr/>
          <p:nvPr/>
        </p:nvSpPr>
        <p:spPr>
          <a:xfrm>
            <a:off x="21167" y="929061"/>
            <a:ext cx="4287300" cy="58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45"/>
          <p:cNvSpPr txBox="1"/>
          <p:nvPr>
            <p:ph type="title"/>
          </p:nvPr>
        </p:nvSpPr>
        <p:spPr>
          <a:xfrm>
            <a:off x="17263" y="963180"/>
            <a:ext cx="85206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Sem finalidade definida</a:t>
            </a:r>
            <a:endParaRPr/>
          </a:p>
        </p:txBody>
      </p:sp>
      <p:sp>
        <p:nvSpPr>
          <p:cNvPr id="586" name="Google Shape;586;p45"/>
          <p:cNvSpPr txBox="1"/>
          <p:nvPr/>
        </p:nvSpPr>
        <p:spPr>
          <a:xfrm>
            <a:off x="-1078" y="133036"/>
            <a:ext cx="2743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Diretrizes 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PROCEDIMENTOS</a:t>
            </a:r>
            <a:endParaRPr/>
          </a:p>
        </p:txBody>
      </p:sp>
      <p:sp>
        <p:nvSpPr>
          <p:cNvPr id="587" name="Google Shape;587;p45"/>
          <p:cNvSpPr txBox="1"/>
          <p:nvPr/>
        </p:nvSpPr>
        <p:spPr>
          <a:xfrm>
            <a:off x="64116" y="1744859"/>
            <a:ext cx="85206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i="0" lang="pt-BR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Transferências Especiais</a:t>
            </a:r>
            <a:endParaRPr/>
          </a:p>
        </p:txBody>
      </p:sp>
      <p:sp>
        <p:nvSpPr>
          <p:cNvPr id="588" name="Google Shape;588;p45"/>
          <p:cNvSpPr/>
          <p:nvPr/>
        </p:nvSpPr>
        <p:spPr>
          <a:xfrm>
            <a:off x="127000" y="2357810"/>
            <a:ext cx="4287300" cy="5841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Não</a:t>
            </a:r>
            <a:r>
              <a:rPr b="0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depende de formalização de instrumento jurídico.</a:t>
            </a:r>
            <a:endParaRPr/>
          </a:p>
        </p:txBody>
      </p:sp>
      <p:sp>
        <p:nvSpPr>
          <p:cNvPr id="589" name="Google Shape;589;p45"/>
          <p:cNvSpPr/>
          <p:nvPr/>
        </p:nvSpPr>
        <p:spPr>
          <a:xfrm>
            <a:off x="1475317" y="3081710"/>
            <a:ext cx="4287300" cy="5841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Beneficiários: Municípios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0" name="Google Shape;590;p45"/>
          <p:cNvSpPr/>
          <p:nvPr/>
        </p:nvSpPr>
        <p:spPr>
          <a:xfrm>
            <a:off x="2741083" y="3807727"/>
            <a:ext cx="4287300" cy="5841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AÇÃO: 2048 (SEGOV)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Google Shape;595;p46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0" y="-2736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46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46"/>
          <p:cNvSpPr/>
          <p:nvPr/>
        </p:nvSpPr>
        <p:spPr>
          <a:xfrm>
            <a:off x="21167" y="929061"/>
            <a:ext cx="4287300" cy="58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46"/>
          <p:cNvSpPr txBox="1"/>
          <p:nvPr>
            <p:ph type="title"/>
          </p:nvPr>
        </p:nvSpPr>
        <p:spPr>
          <a:xfrm>
            <a:off x="17263" y="963180"/>
            <a:ext cx="85206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Sem finalidade definida</a:t>
            </a:r>
            <a:endParaRPr/>
          </a:p>
        </p:txBody>
      </p:sp>
      <p:sp>
        <p:nvSpPr>
          <p:cNvPr id="599" name="Google Shape;599;p46"/>
          <p:cNvSpPr txBox="1"/>
          <p:nvPr/>
        </p:nvSpPr>
        <p:spPr>
          <a:xfrm>
            <a:off x="-1078" y="133036"/>
            <a:ext cx="2743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Diretrizes 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PROCEDIMENTOS</a:t>
            </a:r>
            <a:endParaRPr/>
          </a:p>
        </p:txBody>
      </p:sp>
      <p:sp>
        <p:nvSpPr>
          <p:cNvPr id="600" name="Google Shape;600;p46"/>
          <p:cNvSpPr txBox="1"/>
          <p:nvPr/>
        </p:nvSpPr>
        <p:spPr>
          <a:xfrm>
            <a:off x="84997" y="1729413"/>
            <a:ext cx="85206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i="0" lang="pt-BR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Transferências Especiais</a:t>
            </a:r>
            <a:endParaRPr/>
          </a:p>
        </p:txBody>
      </p:sp>
      <p:sp>
        <p:nvSpPr>
          <p:cNvPr id="601" name="Google Shape;601;p46"/>
          <p:cNvSpPr/>
          <p:nvPr/>
        </p:nvSpPr>
        <p:spPr>
          <a:xfrm>
            <a:off x="127000" y="2357810"/>
            <a:ext cx="4287300" cy="5841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Somente emendas impositivas (individuais/bloco ou bancada)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2" name="Google Shape;602;p46"/>
          <p:cNvSpPr/>
          <p:nvPr/>
        </p:nvSpPr>
        <p:spPr>
          <a:xfrm>
            <a:off x="1475317" y="3081710"/>
            <a:ext cx="4350900" cy="5841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Resolução de autorização de repasse</a:t>
            </a:r>
            <a:endParaRPr/>
          </a:p>
        </p:txBody>
      </p:sp>
      <p:sp>
        <p:nvSpPr>
          <p:cNvPr id="603" name="Google Shape;603;p46"/>
          <p:cNvSpPr/>
          <p:nvPr/>
        </p:nvSpPr>
        <p:spPr>
          <a:xfrm>
            <a:off x="2741083" y="3807727"/>
            <a:ext cx="4287300" cy="5841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Pressupõe liberdade de escolha do município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" name="Google Shape;608;p47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0" y="-2736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47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47"/>
          <p:cNvSpPr/>
          <p:nvPr/>
        </p:nvSpPr>
        <p:spPr>
          <a:xfrm>
            <a:off x="21167" y="929061"/>
            <a:ext cx="4287300" cy="58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47"/>
          <p:cNvSpPr txBox="1"/>
          <p:nvPr>
            <p:ph type="title"/>
          </p:nvPr>
        </p:nvSpPr>
        <p:spPr>
          <a:xfrm>
            <a:off x="17263" y="963180"/>
            <a:ext cx="85206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Sem finalidade definida</a:t>
            </a:r>
            <a:endParaRPr/>
          </a:p>
        </p:txBody>
      </p:sp>
      <p:sp>
        <p:nvSpPr>
          <p:cNvPr id="612" name="Google Shape;612;p47"/>
          <p:cNvSpPr txBox="1"/>
          <p:nvPr/>
        </p:nvSpPr>
        <p:spPr>
          <a:xfrm>
            <a:off x="-1078" y="133036"/>
            <a:ext cx="2743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Diretrizes 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PROCEDIMENTOS</a:t>
            </a:r>
            <a:endParaRPr/>
          </a:p>
        </p:txBody>
      </p:sp>
      <p:sp>
        <p:nvSpPr>
          <p:cNvPr id="613" name="Google Shape;613;p47"/>
          <p:cNvSpPr txBox="1"/>
          <p:nvPr/>
        </p:nvSpPr>
        <p:spPr>
          <a:xfrm>
            <a:off x="53246" y="1729413"/>
            <a:ext cx="85206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i="0" lang="pt-BR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Transferências Especiais</a:t>
            </a:r>
            <a:endParaRPr/>
          </a:p>
        </p:txBody>
      </p:sp>
      <p:sp>
        <p:nvSpPr>
          <p:cNvPr id="614" name="Google Shape;614;p47"/>
          <p:cNvSpPr/>
          <p:nvPr/>
        </p:nvSpPr>
        <p:spPr>
          <a:xfrm>
            <a:off x="119278" y="2257412"/>
            <a:ext cx="4453800" cy="684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Aplicação em programações finalísticas do município. Vedações: despesa com pessoal e dívidas 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5" name="Google Shape;615;p47"/>
          <p:cNvSpPr/>
          <p:nvPr/>
        </p:nvSpPr>
        <p:spPr>
          <a:xfrm>
            <a:off x="1475317" y="3081710"/>
            <a:ext cx="4488300" cy="5841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Mínimo de 70% dos recursos em investimento (por deputado e por município)</a:t>
            </a:r>
            <a:endParaRPr/>
          </a:p>
        </p:txBody>
      </p:sp>
      <p:sp>
        <p:nvSpPr>
          <p:cNvPr id="616" name="Google Shape;616;p47"/>
          <p:cNvSpPr/>
          <p:nvPr/>
        </p:nvSpPr>
        <p:spPr>
          <a:xfrm>
            <a:off x="2741083" y="3807727"/>
            <a:ext cx="4287300" cy="5841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fiscalização não é realizada pelo Poder Executivo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" name="Google Shape;621;p48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0" y="0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48"/>
          <p:cNvSpPr/>
          <p:nvPr/>
        </p:nvSpPr>
        <p:spPr>
          <a:xfrm>
            <a:off x="10783" y="830641"/>
            <a:ext cx="4287300" cy="58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48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48"/>
          <p:cNvSpPr txBox="1"/>
          <p:nvPr/>
        </p:nvSpPr>
        <p:spPr>
          <a:xfrm>
            <a:off x="-1078" y="133036"/>
            <a:ext cx="2743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Diretrizes 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PROCEDIMENTOS</a:t>
            </a:r>
            <a:endParaRPr/>
          </a:p>
        </p:txBody>
      </p:sp>
      <p:sp>
        <p:nvSpPr>
          <p:cNvPr id="625" name="Google Shape;625;p48"/>
          <p:cNvSpPr txBox="1"/>
          <p:nvPr>
            <p:ph type="title"/>
          </p:nvPr>
        </p:nvSpPr>
        <p:spPr>
          <a:xfrm>
            <a:off x="6480" y="833784"/>
            <a:ext cx="85206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Portfólio de Objetos</a:t>
            </a:r>
            <a:endParaRPr/>
          </a:p>
        </p:txBody>
      </p:sp>
      <p:sp>
        <p:nvSpPr>
          <p:cNvPr id="626" name="Google Shape;626;p48"/>
          <p:cNvSpPr txBox="1"/>
          <p:nvPr/>
        </p:nvSpPr>
        <p:spPr>
          <a:xfrm>
            <a:off x="731090" y="1696168"/>
            <a:ext cx="5277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Publicado em </a:t>
            </a: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15/10/2024 </a:t>
            </a:r>
            <a:r>
              <a:rPr b="0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 disponível para consulta no Portal de Emendas: </a:t>
            </a:r>
            <a:r>
              <a:rPr b="0" i="0" lang="pt-BR" sz="14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https://www.emendas.mg.gov.br/</a:t>
            </a:r>
            <a:r>
              <a:rPr b="0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 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48"/>
          <p:cNvSpPr txBox="1"/>
          <p:nvPr/>
        </p:nvSpPr>
        <p:spPr>
          <a:xfrm>
            <a:off x="738812" y="2397065"/>
            <a:ext cx="53442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 Portfólio de Emendas 2025 contempla o "catálogo" de ações/projetos que podem ser executados por meio de recurso de Emendas Parlamentares;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48"/>
          <p:cNvSpPr txBox="1"/>
          <p:nvPr/>
        </p:nvSpPr>
        <p:spPr>
          <a:xfrm>
            <a:off x="738812" y="3324404"/>
            <a:ext cx="54318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Auxilia o parlamentar para a apresentação de emendas ao PLOA,</a:t>
            </a: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bem como para realizar o processo de indicação no Sigcon-MG - Módulo Saída;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a mosca com preenchimento sólido" id="629" name="Google Shape;629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168" y="1650880"/>
            <a:ext cx="623259" cy="612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 do menu de hambúrguer com preenchimento sólido" id="630" name="Google Shape;630;p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951" y="2459606"/>
            <a:ext cx="655608" cy="6232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rguntas com preenchimento sólido" id="631" name="Google Shape;631;p4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819" y="3376163"/>
            <a:ext cx="731089" cy="687957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48"/>
          <p:cNvSpPr txBox="1"/>
          <p:nvPr/>
        </p:nvSpPr>
        <p:spPr>
          <a:xfrm>
            <a:off x="738811" y="4187046"/>
            <a:ext cx="54303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indicação em ações orçamentárias para formas de execução, tipos de atendimento e objetos</a:t>
            </a: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não previstos na lista deverá ser alinhada previamente com o órgão ou entidade gestora</a:t>
            </a:r>
            <a:r>
              <a:rPr b="0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Área de Transferência Marcada com preenchimento sólido" id="633" name="Google Shape;633;p4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8819" y="4335852"/>
            <a:ext cx="698740" cy="655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Google Shape;638;p49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0" y="0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Google Shape;639;p49"/>
          <p:cNvSpPr/>
          <p:nvPr/>
        </p:nvSpPr>
        <p:spPr>
          <a:xfrm>
            <a:off x="1" y="1878750"/>
            <a:ext cx="6402000" cy="55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49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49"/>
          <p:cNvSpPr txBox="1"/>
          <p:nvPr/>
        </p:nvSpPr>
        <p:spPr>
          <a:xfrm>
            <a:off x="2219456" y="2850646"/>
            <a:ext cx="6924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2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Operacionalização e informações importantes</a:t>
            </a:r>
            <a:endParaRPr/>
          </a:p>
        </p:txBody>
      </p:sp>
      <p:sp>
        <p:nvSpPr>
          <p:cNvPr id="642" name="Google Shape;642;p49"/>
          <p:cNvSpPr txBox="1"/>
          <p:nvPr>
            <p:ph type="title"/>
          </p:nvPr>
        </p:nvSpPr>
        <p:spPr>
          <a:xfrm>
            <a:off x="1959" y="179775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7222"/>
              <a:buNone/>
            </a:pPr>
            <a:r>
              <a:rPr b="1" lang="pt-BR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Emendas Impositivas LDO 2025</a:t>
            </a:r>
            <a:endParaRPr/>
          </a:p>
        </p:txBody>
      </p:sp>
      <p:sp>
        <p:nvSpPr>
          <p:cNvPr id="643" name="Google Shape;643;p49"/>
          <p:cNvSpPr txBox="1"/>
          <p:nvPr/>
        </p:nvSpPr>
        <p:spPr>
          <a:xfrm>
            <a:off x="1570666" y="638353"/>
            <a:ext cx="8577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​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Google Shape;648;p50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0" y="0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50"/>
          <p:cNvSpPr/>
          <p:nvPr/>
        </p:nvSpPr>
        <p:spPr>
          <a:xfrm>
            <a:off x="0" y="1078650"/>
            <a:ext cx="4287300" cy="58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50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50"/>
          <p:cNvSpPr txBox="1"/>
          <p:nvPr/>
        </p:nvSpPr>
        <p:spPr>
          <a:xfrm>
            <a:off x="3446" y="193443"/>
            <a:ext cx="4395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Operacionalização 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INFORMAÇÕES IMPORTANTES</a:t>
            </a:r>
            <a:endParaRPr/>
          </a:p>
        </p:txBody>
      </p:sp>
      <p:sp>
        <p:nvSpPr>
          <p:cNvPr id="652" name="Google Shape;652;p50"/>
          <p:cNvSpPr txBox="1"/>
          <p:nvPr>
            <p:ph type="title"/>
          </p:nvPr>
        </p:nvSpPr>
        <p:spPr>
          <a:xfrm>
            <a:off x="27731" y="109070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pt-BR" sz="2400">
                <a:latin typeface="Montserrat"/>
                <a:ea typeface="Montserrat"/>
                <a:cs typeface="Montserrat"/>
                <a:sym typeface="Montserrat"/>
              </a:rPr>
              <a:t>Indicação</a:t>
            </a:r>
            <a:endParaRPr/>
          </a:p>
        </p:txBody>
      </p:sp>
      <p:sp>
        <p:nvSpPr>
          <p:cNvPr id="653" name="Google Shape;653;p50"/>
          <p:cNvSpPr txBox="1"/>
          <p:nvPr/>
        </p:nvSpPr>
        <p:spPr>
          <a:xfrm>
            <a:off x="39281" y="1831359"/>
            <a:ext cx="62628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Cadastro do beneficiário, valor, modalidade de transferência, forma de execução, tipo de atendimento ou de aplicação e descrição do objeto.</a:t>
            </a:r>
            <a:endParaRPr/>
          </a:p>
        </p:txBody>
      </p:sp>
      <p:pic>
        <p:nvPicPr>
          <p:cNvPr descr="Usuário com preenchimento sólido" id="654" name="Google Shape;654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68" y="3326187"/>
            <a:ext cx="516521" cy="516521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50"/>
          <p:cNvSpPr txBox="1"/>
          <p:nvPr/>
        </p:nvSpPr>
        <p:spPr>
          <a:xfrm>
            <a:off x="595520" y="3448108"/>
            <a:ext cx="6262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Autor da emenda/Representante do bloco ou bancada</a:t>
            </a:r>
            <a:endParaRPr/>
          </a:p>
        </p:txBody>
      </p:sp>
      <p:pic>
        <p:nvPicPr>
          <p:cNvPr descr="Folhinha com preenchimento sólido" id="656" name="Google Shape;656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569" y="2682345"/>
            <a:ext cx="516522" cy="545458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50"/>
          <p:cNvSpPr txBox="1"/>
          <p:nvPr/>
        </p:nvSpPr>
        <p:spPr>
          <a:xfrm>
            <a:off x="595518" y="2818734"/>
            <a:ext cx="6262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Entre </a:t>
            </a:r>
            <a:r>
              <a:rPr b="1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03/02/2025</a:t>
            </a: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 </a:t>
            </a:r>
            <a:r>
              <a:rPr b="1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03/04/2025</a:t>
            </a:r>
            <a:endParaRPr/>
          </a:p>
        </p:txBody>
      </p:sp>
      <p:pic>
        <p:nvPicPr>
          <p:cNvPr descr="Marcador com preenchimento sólido" id="658" name="Google Shape;658;p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94" y="3904920"/>
            <a:ext cx="596097" cy="596097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50"/>
          <p:cNvSpPr txBox="1"/>
          <p:nvPr/>
        </p:nvSpPr>
        <p:spPr>
          <a:xfrm>
            <a:off x="573816" y="4070247"/>
            <a:ext cx="6262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Através do SIGCON-MG - Módulo Saída</a:t>
            </a:r>
            <a:endParaRPr/>
          </a:p>
        </p:txBody>
      </p:sp>
      <p:sp>
        <p:nvSpPr>
          <p:cNvPr id="660" name="Google Shape;660;p50"/>
          <p:cNvSpPr/>
          <p:nvPr/>
        </p:nvSpPr>
        <p:spPr>
          <a:xfrm>
            <a:off x="4580888" y="-29815"/>
            <a:ext cx="4571400" cy="8157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Caso a indicação tenha sido "carimbada" na LOA 2025, a indicação no sistema SIGCON-Saída deverá ser realizada com as mesmas características apontadas na LOA.</a:t>
            </a:r>
            <a:endParaRPr/>
          </a:p>
        </p:txBody>
      </p:sp>
      <p:pic>
        <p:nvPicPr>
          <p:cNvPr descr="Fundo preto com letras brancas&#10;&#10;O conteúdo gerado por IA pode estar incorreto." id="661" name="Google Shape;661;p5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962312" y="73913"/>
            <a:ext cx="603110" cy="6169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onômetro com preenchimento sólido" id="662" name="Google Shape;662;p5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7635" y="4505093"/>
            <a:ext cx="538047" cy="558955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50"/>
          <p:cNvSpPr txBox="1"/>
          <p:nvPr/>
        </p:nvSpPr>
        <p:spPr>
          <a:xfrm>
            <a:off x="591111" y="4574633"/>
            <a:ext cx="6125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Os prazos para análise de indicações são </a:t>
            </a:r>
            <a:r>
              <a:rPr b="1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compartilhados</a:t>
            </a: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entre órgãos executores e SEGOV e estão dispostos na Resolução de Emendas.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Google Shape;668;p51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0" y="0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51"/>
          <p:cNvSpPr/>
          <p:nvPr/>
        </p:nvSpPr>
        <p:spPr>
          <a:xfrm>
            <a:off x="0" y="1078650"/>
            <a:ext cx="4634700" cy="58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51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51"/>
          <p:cNvSpPr txBox="1"/>
          <p:nvPr>
            <p:ph type="title"/>
          </p:nvPr>
        </p:nvSpPr>
        <p:spPr>
          <a:xfrm>
            <a:off x="42864" y="108385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2000">
                <a:latin typeface="Montserrat ExtraBold"/>
                <a:ea typeface="Montserrat ExtraBold"/>
                <a:cs typeface="Montserrat ExtraBold"/>
                <a:sym typeface="Montserrat ExtraBold"/>
              </a:rPr>
              <a:t>Valores Mínimos 2025</a:t>
            </a:r>
            <a:endParaRPr/>
          </a:p>
        </p:txBody>
      </p:sp>
      <p:sp>
        <p:nvSpPr>
          <p:cNvPr id="672" name="Google Shape;672;p51"/>
          <p:cNvSpPr txBox="1"/>
          <p:nvPr/>
        </p:nvSpPr>
        <p:spPr>
          <a:xfrm>
            <a:off x="249072" y="1831359"/>
            <a:ext cx="8577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​</a:t>
            </a:r>
            <a:endParaRPr/>
          </a:p>
        </p:txBody>
      </p:sp>
      <p:sp>
        <p:nvSpPr>
          <p:cNvPr id="673" name="Google Shape;673;p51"/>
          <p:cNvSpPr txBox="1"/>
          <p:nvPr/>
        </p:nvSpPr>
        <p:spPr>
          <a:xfrm>
            <a:off x="3446" y="193443"/>
            <a:ext cx="4395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Operacionalização 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INFORMAÇÕES IMPORTANTES</a:t>
            </a:r>
            <a:endParaRPr/>
          </a:p>
        </p:txBody>
      </p:sp>
      <p:sp>
        <p:nvSpPr>
          <p:cNvPr id="674" name="Google Shape;674;p51"/>
          <p:cNvSpPr/>
          <p:nvPr/>
        </p:nvSpPr>
        <p:spPr>
          <a:xfrm>
            <a:off x="121824" y="1986874"/>
            <a:ext cx="2708700" cy="408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OSC (Aquisição de Bens): R$100.000,00</a:t>
            </a:r>
            <a:endParaRPr/>
          </a:p>
        </p:txBody>
      </p:sp>
      <p:sp>
        <p:nvSpPr>
          <p:cNvPr id="675" name="Google Shape;675;p51"/>
          <p:cNvSpPr/>
          <p:nvPr/>
        </p:nvSpPr>
        <p:spPr>
          <a:xfrm>
            <a:off x="2986521" y="1986874"/>
            <a:ext cx="2705400" cy="4089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OSC (Obras): R$250.000,00</a:t>
            </a:r>
            <a:endParaRPr/>
          </a:p>
        </p:txBody>
      </p:sp>
      <p:sp>
        <p:nvSpPr>
          <p:cNvPr id="676" name="Google Shape;676;p51"/>
          <p:cNvSpPr/>
          <p:nvPr/>
        </p:nvSpPr>
        <p:spPr>
          <a:xfrm>
            <a:off x="121401" y="2573614"/>
            <a:ext cx="2705400" cy="4089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Prefeituras (Obras): R$500.000,00</a:t>
            </a:r>
            <a:endParaRPr/>
          </a:p>
        </p:txBody>
      </p:sp>
      <p:sp>
        <p:nvSpPr>
          <p:cNvPr id="677" name="Google Shape;677;p51"/>
          <p:cNvSpPr/>
          <p:nvPr/>
        </p:nvSpPr>
        <p:spPr>
          <a:xfrm>
            <a:off x="2986944" y="2573614"/>
            <a:ext cx="2708700" cy="408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Prefeitura(Aquisição de Bens): R$250.000,00</a:t>
            </a:r>
            <a:endParaRPr/>
          </a:p>
        </p:txBody>
      </p:sp>
      <p:sp>
        <p:nvSpPr>
          <p:cNvPr id="678" name="Google Shape;678;p51"/>
          <p:cNvSpPr/>
          <p:nvPr/>
        </p:nvSpPr>
        <p:spPr>
          <a:xfrm>
            <a:off x="121824" y="3167974"/>
            <a:ext cx="5573700" cy="408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Caixa Escolar(Mobiliário/Equipamento): R$100.000,00</a:t>
            </a:r>
            <a:endParaRPr/>
          </a:p>
        </p:txBody>
      </p:sp>
      <p:sp>
        <p:nvSpPr>
          <p:cNvPr id="679" name="Google Shape;679;p51"/>
          <p:cNvSpPr/>
          <p:nvPr/>
        </p:nvSpPr>
        <p:spPr>
          <a:xfrm>
            <a:off x="121824" y="3686134"/>
            <a:ext cx="5573700" cy="4089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Caixa Escolar (Obras): R$400.000,00</a:t>
            </a:r>
            <a:endParaRPr/>
          </a:p>
        </p:txBody>
      </p:sp>
      <p:sp>
        <p:nvSpPr>
          <p:cNvPr id="680" name="Google Shape;680;p51"/>
          <p:cNvSpPr/>
          <p:nvPr/>
        </p:nvSpPr>
        <p:spPr>
          <a:xfrm>
            <a:off x="121824" y="4265254"/>
            <a:ext cx="5573700" cy="408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Resolução SES (Custeio e Investimento): R$180.000,00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6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3195" y="-52917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6"/>
          <p:cNvSpPr/>
          <p:nvPr/>
        </p:nvSpPr>
        <p:spPr>
          <a:xfrm>
            <a:off x="0" y="907200"/>
            <a:ext cx="4287300" cy="58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6"/>
          <p:cNvSpPr txBox="1"/>
          <p:nvPr>
            <p:ph type="title"/>
          </p:nvPr>
        </p:nvSpPr>
        <p:spPr>
          <a:xfrm>
            <a:off x="-52694" y="907874"/>
            <a:ext cx="85206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Histórico de Execução</a:t>
            </a:r>
            <a:endParaRPr/>
          </a:p>
        </p:txBody>
      </p:sp>
      <p:sp>
        <p:nvSpPr>
          <p:cNvPr id="185" name="Google Shape;185;p16"/>
          <p:cNvSpPr txBox="1"/>
          <p:nvPr/>
        </p:nvSpPr>
        <p:spPr>
          <a:xfrm>
            <a:off x="170372" y="197329"/>
            <a:ext cx="2743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Conceitos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INICIAIS</a:t>
            </a:r>
            <a:endParaRPr/>
          </a:p>
        </p:txBody>
      </p:sp>
      <p:sp>
        <p:nvSpPr>
          <p:cNvPr id="186" name="Google Shape;186;p16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6"/>
          <p:cNvSpPr/>
          <p:nvPr/>
        </p:nvSpPr>
        <p:spPr>
          <a:xfrm>
            <a:off x="4580888" y="-29815"/>
            <a:ext cx="4571400" cy="8157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Em 2019, o valor total disponibilizado para emendas impositivas na LOA foi de R$454 milhões. Em 2025 a previsão é de R$2.17 bilhões, representando um crescimento acumulado gradual de 378%.</a:t>
            </a:r>
            <a:endParaRPr/>
          </a:p>
        </p:txBody>
      </p:sp>
      <p:pic>
        <p:nvPicPr>
          <p:cNvPr id="188" name="Google Shape;18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62312" y="63329"/>
            <a:ext cx="603110" cy="6169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&#10;&#10;Descrição gerada automaticamente" id="189" name="Google Shape;189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3311" y="1493348"/>
            <a:ext cx="6523725" cy="3569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5" name="Google Shape;685;p52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0" y="0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p52"/>
          <p:cNvSpPr/>
          <p:nvPr/>
        </p:nvSpPr>
        <p:spPr>
          <a:xfrm>
            <a:off x="0" y="1078650"/>
            <a:ext cx="4573200" cy="57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52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52"/>
          <p:cNvSpPr txBox="1"/>
          <p:nvPr/>
        </p:nvSpPr>
        <p:spPr>
          <a:xfrm>
            <a:off x="3446" y="193443"/>
            <a:ext cx="4395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Operacionalização 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INFORMAÇÕES IMPORTANTES</a:t>
            </a:r>
            <a:endParaRPr/>
          </a:p>
        </p:txBody>
      </p:sp>
      <p:sp>
        <p:nvSpPr>
          <p:cNvPr id="689" name="Google Shape;689;p52"/>
          <p:cNvSpPr txBox="1"/>
          <p:nvPr>
            <p:ph type="title"/>
          </p:nvPr>
        </p:nvSpPr>
        <p:spPr>
          <a:xfrm>
            <a:off x="41670" y="1076763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pt-BR" sz="2400">
                <a:latin typeface="Montserrat"/>
                <a:ea typeface="Montserrat"/>
                <a:cs typeface="Montserrat"/>
                <a:sym typeface="Montserrat"/>
              </a:rPr>
              <a:t>Resolução de Orçamentos</a:t>
            </a:r>
            <a:endParaRPr/>
          </a:p>
        </p:txBody>
      </p:sp>
      <p:sp>
        <p:nvSpPr>
          <p:cNvPr id="690" name="Google Shape;690;p52"/>
          <p:cNvSpPr txBox="1"/>
          <p:nvPr/>
        </p:nvSpPr>
        <p:spPr>
          <a:xfrm>
            <a:off x="39281" y="1831359"/>
            <a:ext cx="62628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Resolução editada pela SEGOV que possibilita a dispensa dos três orçamentos para a celebração de instrumentos jurídicos cujo objeto seja a aquisição de bens descritos na resolução.</a:t>
            </a:r>
            <a:endParaRPr/>
          </a:p>
        </p:txBody>
      </p:sp>
      <p:sp>
        <p:nvSpPr>
          <p:cNvPr id="691" name="Google Shape;691;p52"/>
          <p:cNvSpPr txBox="1"/>
          <p:nvPr/>
        </p:nvSpPr>
        <p:spPr>
          <a:xfrm>
            <a:off x="595518" y="2818734"/>
            <a:ext cx="6262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Pode ser anexada ao processo em substituição aos três orçamentos, dando mais celeridade à celebração </a:t>
            </a:r>
            <a:endParaRPr/>
          </a:p>
        </p:txBody>
      </p:sp>
      <p:sp>
        <p:nvSpPr>
          <p:cNvPr id="692" name="Google Shape;692;p52"/>
          <p:cNvSpPr/>
          <p:nvPr/>
        </p:nvSpPr>
        <p:spPr>
          <a:xfrm>
            <a:off x="4580888" y="-29815"/>
            <a:ext cx="4571400" cy="8157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Caso a indicação tenha sido "carimbada" na LOA 2025, a indicação no sistema SIGCON-Saída deverá ser realizada com as mesmas características apontadas na LOA.</a:t>
            </a:r>
            <a:endParaRPr/>
          </a:p>
        </p:txBody>
      </p:sp>
      <p:pic>
        <p:nvPicPr>
          <p:cNvPr descr="Fundo preto com letras brancas&#10;&#10;O conteúdo gerado por IA pode estar incorreto." id="693" name="Google Shape;693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2895" y="73912"/>
            <a:ext cx="603110" cy="6169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squisa com preenchimento sólido" id="694" name="Google Shape;694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965" y="2818471"/>
            <a:ext cx="461382" cy="4544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Área de Transferência Marcada com preenchimento sólido" id="695" name="Google Shape;695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1270" y="3543300"/>
            <a:ext cx="531078" cy="468351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p52"/>
          <p:cNvSpPr txBox="1"/>
          <p:nvPr/>
        </p:nvSpPr>
        <p:spPr>
          <a:xfrm>
            <a:off x="595518" y="3452960"/>
            <a:ext cx="6262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Itens como veículos simples, veículos utilitários, vans, tratores, implementos agrícolas, mobiliários e equipamentos de informática já estão presentes à resolução.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" name="Google Shape;701;p53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0" y="0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53"/>
          <p:cNvSpPr/>
          <p:nvPr/>
        </p:nvSpPr>
        <p:spPr>
          <a:xfrm>
            <a:off x="0" y="1092589"/>
            <a:ext cx="5019000" cy="57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53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53"/>
          <p:cNvSpPr txBox="1"/>
          <p:nvPr/>
        </p:nvSpPr>
        <p:spPr>
          <a:xfrm>
            <a:off x="3446" y="193443"/>
            <a:ext cx="4395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Operacionalização 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INFORMAÇÕES IMPORTANTES</a:t>
            </a:r>
            <a:endParaRPr/>
          </a:p>
        </p:txBody>
      </p:sp>
      <p:sp>
        <p:nvSpPr>
          <p:cNvPr id="705" name="Google Shape;705;p53"/>
          <p:cNvSpPr txBox="1"/>
          <p:nvPr>
            <p:ph type="title"/>
          </p:nvPr>
        </p:nvSpPr>
        <p:spPr>
          <a:xfrm>
            <a:off x="27731" y="109070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pt-BR" sz="2400">
                <a:latin typeface="Montserrat"/>
                <a:ea typeface="Montserrat"/>
                <a:cs typeface="Montserrat"/>
                <a:sym typeface="Montserrat"/>
              </a:rPr>
              <a:t>Apresentação de Documentos</a:t>
            </a:r>
            <a:endParaRPr/>
          </a:p>
        </p:txBody>
      </p:sp>
      <p:sp>
        <p:nvSpPr>
          <p:cNvPr id="706" name="Google Shape;706;p53"/>
          <p:cNvSpPr txBox="1"/>
          <p:nvPr/>
        </p:nvSpPr>
        <p:spPr>
          <a:xfrm>
            <a:off x="39281" y="1831359"/>
            <a:ext cx="6262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Entrega de documentos necessários à celebração do instrumento jurídico, realizada pelo autor da emenda ou pelo beneficiário desta.</a:t>
            </a:r>
            <a:endParaRPr/>
          </a:p>
        </p:txBody>
      </p:sp>
      <p:pic>
        <p:nvPicPr>
          <p:cNvPr descr="Usuário com preenchimento sólido" id="707" name="Google Shape;707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68" y="3326187"/>
            <a:ext cx="516521" cy="516521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53"/>
          <p:cNvSpPr txBox="1"/>
          <p:nvPr/>
        </p:nvSpPr>
        <p:spPr>
          <a:xfrm>
            <a:off x="595520" y="3448108"/>
            <a:ext cx="6262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Autor da emenda/beneficiário</a:t>
            </a:r>
            <a:endParaRPr/>
          </a:p>
        </p:txBody>
      </p:sp>
      <p:pic>
        <p:nvPicPr>
          <p:cNvPr descr="Folhinha com preenchimento sólido" id="709" name="Google Shape;709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569" y="2682345"/>
            <a:ext cx="516522" cy="545458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p53"/>
          <p:cNvSpPr txBox="1"/>
          <p:nvPr/>
        </p:nvSpPr>
        <p:spPr>
          <a:xfrm>
            <a:off x="595518" y="2818734"/>
            <a:ext cx="6262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Entre </a:t>
            </a:r>
            <a:r>
              <a:rPr b="1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03/02/2025</a:t>
            </a: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 </a:t>
            </a:r>
            <a:r>
              <a:rPr b="1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15/05/2025</a:t>
            </a:r>
            <a:endParaRPr/>
          </a:p>
        </p:txBody>
      </p:sp>
      <p:pic>
        <p:nvPicPr>
          <p:cNvPr descr="Marcador com preenchimento sólido" id="711" name="Google Shape;711;p5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94" y="3904920"/>
            <a:ext cx="596097" cy="596097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53"/>
          <p:cNvSpPr txBox="1"/>
          <p:nvPr/>
        </p:nvSpPr>
        <p:spPr>
          <a:xfrm>
            <a:off x="573816" y="4070247"/>
            <a:ext cx="6262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Através do SIGCON-MG - Módulo Saída e demais formas pertinentes</a:t>
            </a:r>
            <a:endParaRPr/>
          </a:p>
        </p:txBody>
      </p:sp>
      <p:sp>
        <p:nvSpPr>
          <p:cNvPr id="713" name="Google Shape;713;p53"/>
          <p:cNvSpPr/>
          <p:nvPr/>
        </p:nvSpPr>
        <p:spPr>
          <a:xfrm>
            <a:off x="4580888" y="-29815"/>
            <a:ext cx="4571400" cy="8157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ATENÇÃO! Em casos de convênios e parcerias é OBRIGATÓRIA a vinculação da indicação na proposta de plano de trabalho, para que esta seja considerada entregue. Atente-se também aos prazos para diligências, presentes à Resolução SEGOV 004/2025.</a:t>
            </a:r>
            <a:endParaRPr/>
          </a:p>
        </p:txBody>
      </p:sp>
      <p:pic>
        <p:nvPicPr>
          <p:cNvPr descr="Fundo preto com letras brancas&#10;&#10;O conteúdo gerado por IA pode estar incorreto." id="714" name="Google Shape;714;p5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972895" y="84496"/>
            <a:ext cx="603110" cy="6169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viso com preenchimento sólido" id="715" name="Google Shape;715;p5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2551" y="4580468"/>
            <a:ext cx="533400" cy="459316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53"/>
          <p:cNvSpPr txBox="1"/>
          <p:nvPr/>
        </p:nvSpPr>
        <p:spPr>
          <a:xfrm>
            <a:off x="616149" y="4578246"/>
            <a:ext cx="6262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documentação específica para a celebração de cada instrumento jurídico deve ser avaliada previamente junto ao órgão executor da emenda.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" name="Google Shape;721;p54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0" y="0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p54"/>
          <p:cNvSpPr/>
          <p:nvPr/>
        </p:nvSpPr>
        <p:spPr>
          <a:xfrm>
            <a:off x="0" y="828618"/>
            <a:ext cx="5293500" cy="57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54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54"/>
          <p:cNvSpPr txBox="1"/>
          <p:nvPr/>
        </p:nvSpPr>
        <p:spPr>
          <a:xfrm>
            <a:off x="249072" y="1831359"/>
            <a:ext cx="8577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​</a:t>
            </a:r>
            <a:endParaRPr/>
          </a:p>
        </p:txBody>
      </p:sp>
      <p:sp>
        <p:nvSpPr>
          <p:cNvPr id="725" name="Google Shape;725;p54"/>
          <p:cNvSpPr txBox="1"/>
          <p:nvPr/>
        </p:nvSpPr>
        <p:spPr>
          <a:xfrm>
            <a:off x="-1206" y="83027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pt-BR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Realocação Orçamentária "LDO"</a:t>
            </a:r>
            <a:endParaRPr/>
          </a:p>
        </p:txBody>
      </p:sp>
      <p:sp>
        <p:nvSpPr>
          <p:cNvPr id="726" name="Google Shape;726;p54"/>
          <p:cNvSpPr txBox="1"/>
          <p:nvPr/>
        </p:nvSpPr>
        <p:spPr>
          <a:xfrm>
            <a:off x="589079" y="3430111"/>
            <a:ext cx="6262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Autor da emenda/Representante do bloco ou bancada</a:t>
            </a:r>
            <a:endParaRPr/>
          </a:p>
        </p:txBody>
      </p:sp>
      <p:sp>
        <p:nvSpPr>
          <p:cNvPr id="727" name="Google Shape;727;p54"/>
          <p:cNvSpPr txBox="1"/>
          <p:nvPr/>
        </p:nvSpPr>
        <p:spPr>
          <a:xfrm>
            <a:off x="589077" y="2800737"/>
            <a:ext cx="6262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Entre </a:t>
            </a:r>
            <a:r>
              <a:rPr b="1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03/02/2025</a:t>
            </a: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 </a:t>
            </a:r>
            <a:r>
              <a:rPr b="1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03/04/2025</a:t>
            </a:r>
            <a:endParaRPr/>
          </a:p>
        </p:txBody>
      </p:sp>
      <p:sp>
        <p:nvSpPr>
          <p:cNvPr id="728" name="Google Shape;728;p54"/>
          <p:cNvSpPr txBox="1"/>
          <p:nvPr/>
        </p:nvSpPr>
        <p:spPr>
          <a:xfrm>
            <a:off x="567375" y="4052250"/>
            <a:ext cx="6262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Através do SIGCON-MG - Módulo Saída</a:t>
            </a:r>
            <a:endParaRPr/>
          </a:p>
        </p:txBody>
      </p:sp>
      <p:pic>
        <p:nvPicPr>
          <p:cNvPr descr="Usuário com preenchimento sólido" id="729" name="Google Shape;729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427" y="3308190"/>
            <a:ext cx="516521" cy="5165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lhinha com preenchimento sólido" id="730" name="Google Shape;730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128" y="2664348"/>
            <a:ext cx="516522" cy="5454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rcador com preenchimento sólido" id="731" name="Google Shape;731;p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447" y="3886923"/>
            <a:ext cx="596097" cy="596097"/>
          </a:xfrm>
          <a:prstGeom prst="rect">
            <a:avLst/>
          </a:prstGeom>
          <a:noFill/>
          <a:ln>
            <a:noFill/>
          </a:ln>
        </p:spPr>
      </p:pic>
      <p:sp>
        <p:nvSpPr>
          <p:cNvPr id="732" name="Google Shape;732;p54"/>
          <p:cNvSpPr txBox="1"/>
          <p:nvPr/>
        </p:nvSpPr>
        <p:spPr>
          <a:xfrm>
            <a:off x="118641" y="1880163"/>
            <a:ext cx="530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Possibilidade de alteração "inicial" da dotação orçamentária prevista na LOA, observadas as restrições legais.​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54"/>
          <p:cNvSpPr txBox="1"/>
          <p:nvPr/>
        </p:nvSpPr>
        <p:spPr>
          <a:xfrm>
            <a:off x="3446" y="193443"/>
            <a:ext cx="4395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Operacionalização 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INFORMAÇÕES IMPORTANTES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Google Shape;738;p55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0" y="0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739" name="Google Shape;739;p55"/>
          <p:cNvSpPr/>
          <p:nvPr/>
        </p:nvSpPr>
        <p:spPr>
          <a:xfrm>
            <a:off x="0" y="828618"/>
            <a:ext cx="5293500" cy="57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55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55"/>
          <p:cNvSpPr txBox="1"/>
          <p:nvPr/>
        </p:nvSpPr>
        <p:spPr>
          <a:xfrm>
            <a:off x="249072" y="1831359"/>
            <a:ext cx="8577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​</a:t>
            </a:r>
            <a:endParaRPr/>
          </a:p>
        </p:txBody>
      </p:sp>
      <p:sp>
        <p:nvSpPr>
          <p:cNvPr id="742" name="Google Shape;742;p55"/>
          <p:cNvSpPr txBox="1"/>
          <p:nvPr/>
        </p:nvSpPr>
        <p:spPr>
          <a:xfrm>
            <a:off x="30544" y="83027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pt-BR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Realocação Orçamentária "LDO"</a:t>
            </a:r>
            <a:endParaRPr/>
          </a:p>
        </p:txBody>
      </p:sp>
      <p:sp>
        <p:nvSpPr>
          <p:cNvPr id="743" name="Google Shape;743;p55"/>
          <p:cNvSpPr txBox="1"/>
          <p:nvPr/>
        </p:nvSpPr>
        <p:spPr>
          <a:xfrm>
            <a:off x="28" y="1599804"/>
            <a:ext cx="530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Possibilidade de alteração "inicial" da dotação orçamentária prevista na LOA, observadas as restrições legais.​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55"/>
          <p:cNvSpPr txBox="1"/>
          <p:nvPr/>
        </p:nvSpPr>
        <p:spPr>
          <a:xfrm>
            <a:off x="3446" y="193443"/>
            <a:ext cx="4395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Operacionalização 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INFORMAÇÕES IMPORTANTES</a:t>
            </a:r>
            <a:endParaRPr/>
          </a:p>
        </p:txBody>
      </p:sp>
      <p:sp>
        <p:nvSpPr>
          <p:cNvPr id="745" name="Google Shape;745;p55"/>
          <p:cNvSpPr/>
          <p:nvPr/>
        </p:nvSpPr>
        <p:spPr>
          <a:xfrm>
            <a:off x="213264" y="2444074"/>
            <a:ext cx="4446000" cy="5841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É livre dentro da mesma Unidade Orçamentária</a:t>
            </a:r>
            <a:endParaRPr/>
          </a:p>
        </p:txBody>
      </p:sp>
      <p:sp>
        <p:nvSpPr>
          <p:cNvPr id="746" name="Google Shape;746;p55"/>
          <p:cNvSpPr/>
          <p:nvPr/>
        </p:nvSpPr>
        <p:spPr>
          <a:xfrm>
            <a:off x="1561581" y="3167974"/>
            <a:ext cx="4488300" cy="5841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É livre para transferências especiais</a:t>
            </a:r>
            <a:endParaRPr/>
          </a:p>
        </p:txBody>
      </p:sp>
      <p:sp>
        <p:nvSpPr>
          <p:cNvPr id="747" name="Google Shape;747;p55"/>
          <p:cNvSpPr/>
          <p:nvPr/>
        </p:nvSpPr>
        <p:spPr>
          <a:xfrm>
            <a:off x="2827347" y="3893991"/>
            <a:ext cx="4287300" cy="5841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Limitada a 10% do montante, em caso de realocação para outra U.O.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2" name="Google Shape;752;p56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0" y="0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Google Shape;753;p56"/>
          <p:cNvSpPr/>
          <p:nvPr/>
        </p:nvSpPr>
        <p:spPr>
          <a:xfrm>
            <a:off x="0" y="828618"/>
            <a:ext cx="5293500" cy="57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56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56"/>
          <p:cNvSpPr txBox="1"/>
          <p:nvPr/>
        </p:nvSpPr>
        <p:spPr>
          <a:xfrm>
            <a:off x="249072" y="1831359"/>
            <a:ext cx="8577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​</a:t>
            </a:r>
            <a:endParaRPr/>
          </a:p>
        </p:txBody>
      </p:sp>
      <p:sp>
        <p:nvSpPr>
          <p:cNvPr id="756" name="Google Shape;756;p56"/>
          <p:cNvSpPr txBox="1"/>
          <p:nvPr/>
        </p:nvSpPr>
        <p:spPr>
          <a:xfrm>
            <a:off x="30544" y="83027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pt-BR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Realocação Orçamentária "LDO"</a:t>
            </a:r>
            <a:endParaRPr/>
          </a:p>
        </p:txBody>
      </p:sp>
      <p:sp>
        <p:nvSpPr>
          <p:cNvPr id="757" name="Google Shape;757;p56"/>
          <p:cNvSpPr txBox="1"/>
          <p:nvPr/>
        </p:nvSpPr>
        <p:spPr>
          <a:xfrm>
            <a:off x="28" y="1599804"/>
            <a:ext cx="530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Possibilidade de alteração "inicial" da dotação orçamentária prevista na LOA, observadas as restrições legais.​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56"/>
          <p:cNvSpPr txBox="1"/>
          <p:nvPr/>
        </p:nvSpPr>
        <p:spPr>
          <a:xfrm>
            <a:off x="3446" y="193443"/>
            <a:ext cx="4395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Operacionalização 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INFORMAÇÕES IMPORTANTES</a:t>
            </a:r>
            <a:endParaRPr/>
          </a:p>
        </p:txBody>
      </p:sp>
      <p:sp>
        <p:nvSpPr>
          <p:cNvPr id="759" name="Google Shape;759;p56"/>
          <p:cNvSpPr/>
          <p:nvPr/>
        </p:nvSpPr>
        <p:spPr>
          <a:xfrm>
            <a:off x="213264" y="2444074"/>
            <a:ext cx="4446000" cy="5841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Deve preservar a destinação mínima constitucional para Saúde e/ou Educação</a:t>
            </a:r>
            <a:endParaRPr/>
          </a:p>
        </p:txBody>
      </p:sp>
      <p:sp>
        <p:nvSpPr>
          <p:cNvPr id="760" name="Google Shape;760;p56"/>
          <p:cNvSpPr/>
          <p:nvPr/>
        </p:nvSpPr>
        <p:spPr>
          <a:xfrm>
            <a:off x="1561581" y="3167974"/>
            <a:ext cx="4488300" cy="5841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Para blocos e bancadas também deve ser destinado em ações de IAG 1</a:t>
            </a:r>
            <a:endParaRPr/>
          </a:p>
        </p:txBody>
      </p:sp>
      <p:sp>
        <p:nvSpPr>
          <p:cNvPr id="761" name="Google Shape;761;p56"/>
          <p:cNvSpPr/>
          <p:nvPr/>
        </p:nvSpPr>
        <p:spPr>
          <a:xfrm>
            <a:off x="2827347" y="3893991"/>
            <a:ext cx="4287300" cy="5841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Não é permitida a triangulação de realocação para o PADEM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6" name="Google Shape;766;p57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-10104" y="-1905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Google Shape;767;p57"/>
          <p:cNvSpPr/>
          <p:nvPr/>
        </p:nvSpPr>
        <p:spPr>
          <a:xfrm>
            <a:off x="5715" y="831927"/>
            <a:ext cx="5316000" cy="568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57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57"/>
          <p:cNvSpPr txBox="1"/>
          <p:nvPr/>
        </p:nvSpPr>
        <p:spPr>
          <a:xfrm>
            <a:off x="30544" y="83027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pt-BR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Realocação Orçamentária "LDO"</a:t>
            </a:r>
            <a:endParaRPr/>
          </a:p>
        </p:txBody>
      </p:sp>
      <p:sp>
        <p:nvSpPr>
          <p:cNvPr id="770" name="Google Shape;770;p57"/>
          <p:cNvSpPr txBox="1"/>
          <p:nvPr/>
        </p:nvSpPr>
        <p:spPr>
          <a:xfrm>
            <a:off x="3446" y="193443"/>
            <a:ext cx="4395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Operacionalização 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INFORMAÇÕES IMPORTANTES</a:t>
            </a:r>
            <a:endParaRPr/>
          </a:p>
        </p:txBody>
      </p:sp>
      <p:sp>
        <p:nvSpPr>
          <p:cNvPr id="771" name="Google Shape;771;p57"/>
          <p:cNvSpPr/>
          <p:nvPr/>
        </p:nvSpPr>
        <p:spPr>
          <a:xfrm>
            <a:off x="121824" y="1735414"/>
            <a:ext cx="4446000" cy="5841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Regra 1: Livre para Transferências Especiais</a:t>
            </a:r>
            <a:endParaRPr/>
          </a:p>
        </p:txBody>
      </p:sp>
      <p:sp>
        <p:nvSpPr>
          <p:cNvPr id="772" name="Google Shape;772;p57"/>
          <p:cNvSpPr/>
          <p:nvPr/>
        </p:nvSpPr>
        <p:spPr>
          <a:xfrm>
            <a:off x="525780" y="2705100"/>
            <a:ext cx="1310700" cy="98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4FF8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AÇÃO 4262 SEINFRA</a:t>
            </a:r>
            <a:endParaRPr b="1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3" name="Google Shape;773;p57"/>
          <p:cNvSpPr/>
          <p:nvPr/>
        </p:nvSpPr>
        <p:spPr>
          <a:xfrm>
            <a:off x="3086100" y="2827020"/>
            <a:ext cx="2682300" cy="1905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AÇÃO 2048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TRANSFERÊNCIAS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ESPECIAIS</a:t>
            </a:r>
            <a:endParaRPr/>
          </a:p>
        </p:txBody>
      </p:sp>
      <p:sp>
        <p:nvSpPr>
          <p:cNvPr id="774" name="Google Shape;774;p57"/>
          <p:cNvSpPr/>
          <p:nvPr/>
        </p:nvSpPr>
        <p:spPr>
          <a:xfrm>
            <a:off x="525780" y="3886200"/>
            <a:ext cx="1310700" cy="98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4FF8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AÇÃO 2045 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PADEM</a:t>
            </a:r>
            <a:endParaRPr/>
          </a:p>
        </p:txBody>
      </p:sp>
      <p:sp>
        <p:nvSpPr>
          <p:cNvPr id="775" name="Google Shape;775;p57"/>
          <p:cNvSpPr/>
          <p:nvPr/>
        </p:nvSpPr>
        <p:spPr>
          <a:xfrm rot="5400000">
            <a:off x="2061120" y="3211860"/>
            <a:ext cx="754500" cy="9678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92D050"/>
          </a:solidFill>
          <a:ln cap="flat" cmpd="sng" w="25400">
            <a:solidFill>
              <a:srgbClr val="027A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57"/>
          <p:cNvSpPr txBox="1"/>
          <p:nvPr/>
        </p:nvSpPr>
        <p:spPr>
          <a:xfrm>
            <a:off x="2004060" y="3550920"/>
            <a:ext cx="777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LIVRE</a:t>
            </a:r>
            <a:endParaRPr/>
          </a:p>
        </p:txBody>
      </p:sp>
      <p:sp>
        <p:nvSpPr>
          <p:cNvPr id="777" name="Google Shape;777;p57"/>
          <p:cNvSpPr/>
          <p:nvPr/>
        </p:nvSpPr>
        <p:spPr>
          <a:xfrm>
            <a:off x="4580888" y="-29815"/>
            <a:ext cx="4571400" cy="8157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ATENÇÃO: Deve ser preservado o mínimo de 50% em ações de saúde, para emendas individuais e 50% em saúde e/ou indicação, para emendas de bloco ou bancada.</a:t>
            </a:r>
            <a:endParaRPr/>
          </a:p>
        </p:txBody>
      </p:sp>
      <p:pic>
        <p:nvPicPr>
          <p:cNvPr descr="Fundo preto com letras brancas&#10;&#10;O conteúdo gerado por IA pode estar incorreto." id="778" name="Google Shape;778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2895" y="73912"/>
            <a:ext cx="603110" cy="616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3" name="Google Shape;783;p58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-10104" y="-1905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784" name="Google Shape;784;p58"/>
          <p:cNvSpPr/>
          <p:nvPr/>
        </p:nvSpPr>
        <p:spPr>
          <a:xfrm>
            <a:off x="5715" y="831927"/>
            <a:ext cx="5316000" cy="568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58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58"/>
          <p:cNvSpPr txBox="1"/>
          <p:nvPr/>
        </p:nvSpPr>
        <p:spPr>
          <a:xfrm>
            <a:off x="30544" y="84085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pt-BR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Realocação Orçamentária "LDO"</a:t>
            </a:r>
            <a:endParaRPr/>
          </a:p>
        </p:txBody>
      </p:sp>
      <p:sp>
        <p:nvSpPr>
          <p:cNvPr id="787" name="Google Shape;787;p58"/>
          <p:cNvSpPr txBox="1"/>
          <p:nvPr/>
        </p:nvSpPr>
        <p:spPr>
          <a:xfrm>
            <a:off x="3446" y="193443"/>
            <a:ext cx="4395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Operacionalização 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INFORMAÇÕES IMPORTANTES</a:t>
            </a:r>
            <a:endParaRPr/>
          </a:p>
        </p:txBody>
      </p:sp>
      <p:sp>
        <p:nvSpPr>
          <p:cNvPr id="788" name="Google Shape;788;p58"/>
          <p:cNvSpPr/>
          <p:nvPr/>
        </p:nvSpPr>
        <p:spPr>
          <a:xfrm>
            <a:off x="121824" y="1735414"/>
            <a:ext cx="4446000" cy="5841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Regra 1: Livre para Transferências Especiais</a:t>
            </a:r>
            <a:endParaRPr/>
          </a:p>
        </p:txBody>
      </p:sp>
      <p:sp>
        <p:nvSpPr>
          <p:cNvPr id="789" name="Google Shape;789;p58"/>
          <p:cNvSpPr/>
          <p:nvPr/>
        </p:nvSpPr>
        <p:spPr>
          <a:xfrm>
            <a:off x="174837" y="3368040"/>
            <a:ext cx="1310700" cy="98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4FF8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AÇÃO 4123 SAÚDE</a:t>
            </a:r>
            <a:endParaRPr/>
          </a:p>
        </p:txBody>
      </p:sp>
      <p:sp>
        <p:nvSpPr>
          <p:cNvPr id="790" name="Google Shape;790;p58"/>
          <p:cNvSpPr/>
          <p:nvPr/>
        </p:nvSpPr>
        <p:spPr>
          <a:xfrm>
            <a:off x="2918460" y="2910840"/>
            <a:ext cx="2682300" cy="1905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AÇÃO 2048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TRANSFERÊNCIAS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ESPECIAIS</a:t>
            </a:r>
            <a:endParaRPr/>
          </a:p>
        </p:txBody>
      </p:sp>
      <p:sp>
        <p:nvSpPr>
          <p:cNvPr id="791" name="Google Shape;791;p58"/>
          <p:cNvSpPr/>
          <p:nvPr/>
        </p:nvSpPr>
        <p:spPr>
          <a:xfrm>
            <a:off x="6744547" y="3307080"/>
            <a:ext cx="1310700" cy="98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4FF8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AÇÃO 2045 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PADEM</a:t>
            </a:r>
            <a:endParaRPr/>
          </a:p>
        </p:txBody>
      </p:sp>
      <p:sp>
        <p:nvSpPr>
          <p:cNvPr id="792" name="Google Shape;792;p58"/>
          <p:cNvSpPr/>
          <p:nvPr/>
        </p:nvSpPr>
        <p:spPr>
          <a:xfrm rot="5400000">
            <a:off x="1798410" y="3284250"/>
            <a:ext cx="746700" cy="11505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25400">
            <a:solidFill>
              <a:srgbClr val="D9D02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58"/>
          <p:cNvSpPr txBox="1"/>
          <p:nvPr/>
        </p:nvSpPr>
        <p:spPr>
          <a:xfrm>
            <a:off x="1600200" y="3710940"/>
            <a:ext cx="1150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ATENÇÃO</a:t>
            </a:r>
            <a:endParaRPr/>
          </a:p>
        </p:txBody>
      </p:sp>
      <p:sp>
        <p:nvSpPr>
          <p:cNvPr id="794" name="Google Shape;794;p58"/>
          <p:cNvSpPr/>
          <p:nvPr/>
        </p:nvSpPr>
        <p:spPr>
          <a:xfrm rot="-5400000">
            <a:off x="5857632" y="3374724"/>
            <a:ext cx="754500" cy="9678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92D050"/>
          </a:solidFill>
          <a:ln cap="flat" cmpd="sng" w="25400">
            <a:solidFill>
              <a:srgbClr val="027A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58"/>
          <p:cNvSpPr txBox="1"/>
          <p:nvPr/>
        </p:nvSpPr>
        <p:spPr>
          <a:xfrm>
            <a:off x="5881793" y="3711249"/>
            <a:ext cx="777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LIVRE</a:t>
            </a:r>
            <a:endParaRPr/>
          </a:p>
        </p:txBody>
      </p:sp>
      <p:sp>
        <p:nvSpPr>
          <p:cNvPr id="796" name="Google Shape;796;p58"/>
          <p:cNvSpPr/>
          <p:nvPr/>
        </p:nvSpPr>
        <p:spPr>
          <a:xfrm>
            <a:off x="4580888" y="-29815"/>
            <a:ext cx="4571400" cy="8157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ATENÇÃO: Deve ser preservado o mínimo de 50% em ações de saúde, para emendas individuais e 50% em saúde e/ou indicação, para emendas de bloco ou bancada.</a:t>
            </a:r>
            <a:endParaRPr/>
          </a:p>
        </p:txBody>
      </p:sp>
      <p:pic>
        <p:nvPicPr>
          <p:cNvPr descr="Fundo preto com letras brancas&#10;&#10;O conteúdo gerado por IA pode estar incorreto." id="797" name="Google Shape;797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62312" y="84496"/>
            <a:ext cx="603110" cy="616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2" name="Google Shape;802;p59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-476" y="-2957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59"/>
          <p:cNvSpPr/>
          <p:nvPr/>
        </p:nvSpPr>
        <p:spPr>
          <a:xfrm>
            <a:off x="0" y="798580"/>
            <a:ext cx="5323500" cy="568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59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59"/>
          <p:cNvSpPr txBox="1"/>
          <p:nvPr/>
        </p:nvSpPr>
        <p:spPr>
          <a:xfrm>
            <a:off x="-1206" y="84043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pt-BR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Realocação Orçamentária "LDO"</a:t>
            </a:r>
            <a:endParaRPr/>
          </a:p>
        </p:txBody>
      </p:sp>
      <p:sp>
        <p:nvSpPr>
          <p:cNvPr id="806" name="Google Shape;806;p59"/>
          <p:cNvSpPr txBox="1"/>
          <p:nvPr/>
        </p:nvSpPr>
        <p:spPr>
          <a:xfrm>
            <a:off x="3446" y="161693"/>
            <a:ext cx="4395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Operacionalização 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INFORMAÇÕES IMPORTANTES</a:t>
            </a:r>
            <a:endParaRPr/>
          </a:p>
        </p:txBody>
      </p:sp>
      <p:sp>
        <p:nvSpPr>
          <p:cNvPr id="807" name="Google Shape;807;p59"/>
          <p:cNvSpPr/>
          <p:nvPr/>
        </p:nvSpPr>
        <p:spPr>
          <a:xfrm>
            <a:off x="68484" y="1497924"/>
            <a:ext cx="4446000" cy="5841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Regra 2: Livre dentro da mesma UO</a:t>
            </a:r>
            <a:endParaRPr/>
          </a:p>
        </p:txBody>
      </p:sp>
      <p:sp>
        <p:nvSpPr>
          <p:cNvPr id="808" name="Google Shape;808;p59"/>
          <p:cNvSpPr/>
          <p:nvPr/>
        </p:nvSpPr>
        <p:spPr>
          <a:xfrm>
            <a:off x="182880" y="2286000"/>
            <a:ext cx="1310700" cy="98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4FF8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AÇÃO 4121 FES</a:t>
            </a:r>
            <a:endParaRPr/>
          </a:p>
        </p:txBody>
      </p:sp>
      <p:sp>
        <p:nvSpPr>
          <p:cNvPr id="809" name="Google Shape;809;p59"/>
          <p:cNvSpPr/>
          <p:nvPr/>
        </p:nvSpPr>
        <p:spPr>
          <a:xfrm>
            <a:off x="2743200" y="2407920"/>
            <a:ext cx="2682300" cy="1905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AÇÃO 4123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FES</a:t>
            </a:r>
            <a:endParaRPr/>
          </a:p>
        </p:txBody>
      </p:sp>
      <p:sp>
        <p:nvSpPr>
          <p:cNvPr id="810" name="Google Shape;810;p59"/>
          <p:cNvSpPr/>
          <p:nvPr/>
        </p:nvSpPr>
        <p:spPr>
          <a:xfrm>
            <a:off x="182880" y="3467100"/>
            <a:ext cx="1310700" cy="98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4FF8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AÇÃO 4131 FES</a:t>
            </a:r>
            <a:endParaRPr/>
          </a:p>
        </p:txBody>
      </p:sp>
      <p:sp>
        <p:nvSpPr>
          <p:cNvPr id="811" name="Google Shape;811;p59"/>
          <p:cNvSpPr/>
          <p:nvPr/>
        </p:nvSpPr>
        <p:spPr>
          <a:xfrm rot="5400000">
            <a:off x="1718220" y="2792760"/>
            <a:ext cx="754500" cy="9678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92D050"/>
          </a:solidFill>
          <a:ln cap="flat" cmpd="sng" w="25400">
            <a:solidFill>
              <a:srgbClr val="027A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59"/>
          <p:cNvSpPr txBox="1"/>
          <p:nvPr/>
        </p:nvSpPr>
        <p:spPr>
          <a:xfrm>
            <a:off x="1706880" y="3131820"/>
            <a:ext cx="777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LIVRE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7" name="Google Shape;817;p60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-476" y="-2957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818" name="Google Shape;818;p60"/>
          <p:cNvSpPr/>
          <p:nvPr/>
        </p:nvSpPr>
        <p:spPr>
          <a:xfrm>
            <a:off x="0" y="891714"/>
            <a:ext cx="5323500" cy="568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60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60"/>
          <p:cNvSpPr txBox="1"/>
          <p:nvPr/>
        </p:nvSpPr>
        <p:spPr>
          <a:xfrm>
            <a:off x="-1206" y="92298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pt-BR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Realocação Orçamentária "LDO"</a:t>
            </a:r>
            <a:endParaRPr/>
          </a:p>
        </p:txBody>
      </p:sp>
      <p:sp>
        <p:nvSpPr>
          <p:cNvPr id="821" name="Google Shape;821;p60"/>
          <p:cNvSpPr txBox="1"/>
          <p:nvPr/>
        </p:nvSpPr>
        <p:spPr>
          <a:xfrm>
            <a:off x="3446" y="212493"/>
            <a:ext cx="4395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Operacionalização 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INFORMAÇÕES IMPORTANTES</a:t>
            </a:r>
            <a:endParaRPr/>
          </a:p>
        </p:txBody>
      </p:sp>
      <p:sp>
        <p:nvSpPr>
          <p:cNvPr id="822" name="Google Shape;822;p60"/>
          <p:cNvSpPr/>
          <p:nvPr/>
        </p:nvSpPr>
        <p:spPr>
          <a:xfrm>
            <a:off x="68484" y="1643974"/>
            <a:ext cx="4446000" cy="5841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Regra 2: Livre dentro da mesma UO</a:t>
            </a:r>
            <a:endParaRPr/>
          </a:p>
        </p:txBody>
      </p:sp>
      <p:sp>
        <p:nvSpPr>
          <p:cNvPr id="823" name="Google Shape;823;p60"/>
          <p:cNvSpPr/>
          <p:nvPr/>
        </p:nvSpPr>
        <p:spPr>
          <a:xfrm>
            <a:off x="3148295" y="2655799"/>
            <a:ext cx="2218800" cy="14493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AÇÃO 4292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SEINFRA</a:t>
            </a:r>
            <a:endParaRPr/>
          </a:p>
        </p:txBody>
      </p:sp>
      <p:sp>
        <p:nvSpPr>
          <p:cNvPr id="824" name="Google Shape;824;p60"/>
          <p:cNvSpPr/>
          <p:nvPr/>
        </p:nvSpPr>
        <p:spPr>
          <a:xfrm>
            <a:off x="248920" y="2894753"/>
            <a:ext cx="1310700" cy="98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4FF8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AÇÃO 4262 SEINFRA</a:t>
            </a:r>
            <a:endParaRPr/>
          </a:p>
        </p:txBody>
      </p:sp>
      <p:sp>
        <p:nvSpPr>
          <p:cNvPr id="825" name="Google Shape;825;p60"/>
          <p:cNvSpPr/>
          <p:nvPr/>
        </p:nvSpPr>
        <p:spPr>
          <a:xfrm rot="5400000">
            <a:off x="1918063" y="2772893"/>
            <a:ext cx="754500" cy="12192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25400">
            <a:solidFill>
              <a:srgbClr val="D9D02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60"/>
          <p:cNvSpPr txBox="1"/>
          <p:nvPr/>
        </p:nvSpPr>
        <p:spPr>
          <a:xfrm>
            <a:off x="1680633" y="3227070"/>
            <a:ext cx="1127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ATENÇÃO</a:t>
            </a:r>
            <a:endParaRPr/>
          </a:p>
        </p:txBody>
      </p:sp>
      <p:sp>
        <p:nvSpPr>
          <p:cNvPr id="827" name="Google Shape;827;p60"/>
          <p:cNvSpPr/>
          <p:nvPr/>
        </p:nvSpPr>
        <p:spPr>
          <a:xfrm>
            <a:off x="4580888" y="-29815"/>
            <a:ext cx="4571400" cy="8157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ATENÇÃO: Deve ser preservado o mínimo de 50% em ações de saúde, para emendas individuais e 50% em saúde e/ou indicação, para emendas de bloco ou bancada.</a:t>
            </a:r>
            <a:endParaRPr/>
          </a:p>
        </p:txBody>
      </p:sp>
      <p:pic>
        <p:nvPicPr>
          <p:cNvPr descr="Fundo preto com letras brancas&#10;&#10;O conteúdo gerado por IA pode estar incorreto." id="828" name="Google Shape;828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62312" y="73912"/>
            <a:ext cx="603110" cy="616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3" name="Google Shape;833;p61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-476" y="-2957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834" name="Google Shape;834;p61"/>
          <p:cNvSpPr/>
          <p:nvPr/>
        </p:nvSpPr>
        <p:spPr>
          <a:xfrm>
            <a:off x="0" y="891714"/>
            <a:ext cx="5323500" cy="568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61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61"/>
          <p:cNvSpPr txBox="1"/>
          <p:nvPr/>
        </p:nvSpPr>
        <p:spPr>
          <a:xfrm>
            <a:off x="-1206" y="89123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pt-BR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Realocação Orçamentária "LDO"</a:t>
            </a:r>
            <a:endParaRPr/>
          </a:p>
        </p:txBody>
      </p:sp>
      <p:sp>
        <p:nvSpPr>
          <p:cNvPr id="837" name="Google Shape;837;p61"/>
          <p:cNvSpPr txBox="1"/>
          <p:nvPr/>
        </p:nvSpPr>
        <p:spPr>
          <a:xfrm>
            <a:off x="3446" y="307743"/>
            <a:ext cx="4395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Operacionalização 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INFORMAÇÕES IMPORTANTES</a:t>
            </a:r>
            <a:endParaRPr/>
          </a:p>
        </p:txBody>
      </p:sp>
      <p:sp>
        <p:nvSpPr>
          <p:cNvPr id="838" name="Google Shape;838;p61"/>
          <p:cNvSpPr/>
          <p:nvPr/>
        </p:nvSpPr>
        <p:spPr>
          <a:xfrm>
            <a:off x="68484" y="1643974"/>
            <a:ext cx="4446000" cy="5841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Regra 2: Livre dentro da mesma UO</a:t>
            </a:r>
            <a:endParaRPr/>
          </a:p>
        </p:txBody>
      </p:sp>
      <p:sp>
        <p:nvSpPr>
          <p:cNvPr id="839" name="Google Shape;839;p61"/>
          <p:cNvSpPr/>
          <p:nvPr/>
        </p:nvSpPr>
        <p:spPr>
          <a:xfrm>
            <a:off x="3098800" y="2440517"/>
            <a:ext cx="2682300" cy="1905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AÇÃO 4114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CBMMG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(OUTRAS FINALIDADES)</a:t>
            </a:r>
            <a:endParaRPr/>
          </a:p>
        </p:txBody>
      </p:sp>
      <p:sp>
        <p:nvSpPr>
          <p:cNvPr id="840" name="Google Shape;840;p61"/>
          <p:cNvSpPr/>
          <p:nvPr/>
        </p:nvSpPr>
        <p:spPr>
          <a:xfrm>
            <a:off x="248920" y="2905337"/>
            <a:ext cx="1310700" cy="98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4FF8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AÇÃO 4094 CBMMG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(SAÚDE)</a:t>
            </a:r>
            <a:endParaRPr/>
          </a:p>
        </p:txBody>
      </p:sp>
      <p:sp>
        <p:nvSpPr>
          <p:cNvPr id="841" name="Google Shape;841;p61"/>
          <p:cNvSpPr/>
          <p:nvPr/>
        </p:nvSpPr>
        <p:spPr>
          <a:xfrm rot="5400000">
            <a:off x="1970980" y="2783477"/>
            <a:ext cx="754500" cy="12192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25400">
            <a:solidFill>
              <a:srgbClr val="D9D02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61"/>
          <p:cNvSpPr txBox="1"/>
          <p:nvPr/>
        </p:nvSpPr>
        <p:spPr>
          <a:xfrm>
            <a:off x="1701800" y="3227070"/>
            <a:ext cx="1127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ATENÇÃO</a:t>
            </a:r>
            <a:endParaRPr/>
          </a:p>
        </p:txBody>
      </p:sp>
      <p:sp>
        <p:nvSpPr>
          <p:cNvPr id="843" name="Google Shape;843;p61"/>
          <p:cNvSpPr/>
          <p:nvPr/>
        </p:nvSpPr>
        <p:spPr>
          <a:xfrm>
            <a:off x="4580888" y="-29815"/>
            <a:ext cx="4571400" cy="8157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ATENÇÃO: Deve ser preservado o mínimo de 50% em ações de saúde, para emendas individuais e 50% em saúde e/ou indicação, para emendas de bloco ou bancada.</a:t>
            </a:r>
            <a:endParaRPr/>
          </a:p>
        </p:txBody>
      </p:sp>
      <p:pic>
        <p:nvPicPr>
          <p:cNvPr descr="Fundo preto com letras brancas&#10;&#10;O conteúdo gerado por IA pode estar incorreto." id="844" name="Google Shape;844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1728" y="73912"/>
            <a:ext cx="603110" cy="616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7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3195" y="423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7"/>
          <p:cNvSpPr/>
          <p:nvPr/>
        </p:nvSpPr>
        <p:spPr>
          <a:xfrm>
            <a:off x="0" y="907200"/>
            <a:ext cx="4287300" cy="58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7"/>
          <p:cNvSpPr txBox="1"/>
          <p:nvPr>
            <p:ph type="title"/>
          </p:nvPr>
        </p:nvSpPr>
        <p:spPr>
          <a:xfrm>
            <a:off x="-52694" y="907874"/>
            <a:ext cx="85206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Histórico de Execução</a:t>
            </a:r>
            <a:endParaRPr/>
          </a:p>
        </p:txBody>
      </p:sp>
      <p:sp>
        <p:nvSpPr>
          <p:cNvPr id="197" name="Google Shape;197;p17"/>
          <p:cNvSpPr txBox="1"/>
          <p:nvPr/>
        </p:nvSpPr>
        <p:spPr>
          <a:xfrm>
            <a:off x="170372" y="197329"/>
            <a:ext cx="2743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Conceitos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INICIAIS</a:t>
            </a:r>
            <a:endParaRPr/>
          </a:p>
        </p:txBody>
      </p:sp>
      <p:sp>
        <p:nvSpPr>
          <p:cNvPr id="198" name="Google Shape;198;p17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7"/>
          <p:cNvSpPr/>
          <p:nvPr/>
        </p:nvSpPr>
        <p:spPr>
          <a:xfrm>
            <a:off x="114348" y="1826279"/>
            <a:ext cx="4287300" cy="584100"/>
          </a:xfrm>
          <a:prstGeom prst="rect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Valor LOA: </a:t>
            </a:r>
            <a:r>
              <a:rPr b="1" i="0" lang="pt-BR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R$1.661.784.432,00</a:t>
            </a:r>
            <a:endParaRPr/>
          </a:p>
        </p:txBody>
      </p:sp>
      <p:sp>
        <p:nvSpPr>
          <p:cNvPr id="200" name="Google Shape;200;p17"/>
          <p:cNvSpPr/>
          <p:nvPr/>
        </p:nvSpPr>
        <p:spPr>
          <a:xfrm>
            <a:off x="125571" y="2571745"/>
            <a:ext cx="4287300" cy="584100"/>
          </a:xfrm>
          <a:prstGeom prst="rect">
            <a:avLst/>
          </a:prstGeom>
          <a:noFill/>
          <a:ln cap="flat" cmpd="sng" w="571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Valor Empenhado: </a:t>
            </a:r>
            <a:r>
              <a:rPr b="1" i="0" lang="pt-BR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R$1.651.790.406,96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17"/>
          <p:cNvSpPr/>
          <p:nvPr/>
        </p:nvSpPr>
        <p:spPr>
          <a:xfrm>
            <a:off x="109460" y="3362931"/>
            <a:ext cx="4287300" cy="584100"/>
          </a:xfrm>
          <a:prstGeom prst="rect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Valor Pago: </a:t>
            </a:r>
            <a:r>
              <a:rPr b="1" i="0" lang="pt-BR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R$1.586.721.353,20</a:t>
            </a:r>
            <a:endParaRPr/>
          </a:p>
        </p:txBody>
      </p:sp>
      <p:sp>
        <p:nvSpPr>
          <p:cNvPr id="202" name="Google Shape;202;p17"/>
          <p:cNvSpPr/>
          <p:nvPr/>
        </p:nvSpPr>
        <p:spPr>
          <a:xfrm>
            <a:off x="4661715" y="2118791"/>
            <a:ext cx="2033100" cy="750600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57150">
            <a:solidFill>
              <a:srgbClr val="EF8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7"/>
          <p:cNvSpPr txBox="1"/>
          <p:nvPr/>
        </p:nvSpPr>
        <p:spPr>
          <a:xfrm>
            <a:off x="4651794" y="2242005"/>
            <a:ext cx="2049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Empenhado/LOA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99%</a:t>
            </a:r>
            <a:endParaRPr/>
          </a:p>
        </p:txBody>
      </p:sp>
      <p:sp>
        <p:nvSpPr>
          <p:cNvPr id="204" name="Google Shape;204;p17"/>
          <p:cNvSpPr/>
          <p:nvPr/>
        </p:nvSpPr>
        <p:spPr>
          <a:xfrm>
            <a:off x="4650932" y="2959866"/>
            <a:ext cx="2033100" cy="750600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57150">
            <a:solidFill>
              <a:srgbClr val="EF8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7"/>
          <p:cNvSpPr txBox="1"/>
          <p:nvPr/>
        </p:nvSpPr>
        <p:spPr>
          <a:xfrm>
            <a:off x="4641011" y="3083080"/>
            <a:ext cx="2049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Pago/Empenhado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96%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" name="Google Shape;849;p62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73607" y="-45290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850" name="Google Shape;850;p62"/>
          <p:cNvSpPr/>
          <p:nvPr/>
        </p:nvSpPr>
        <p:spPr>
          <a:xfrm>
            <a:off x="0" y="891714"/>
            <a:ext cx="5323500" cy="568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62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62"/>
          <p:cNvSpPr txBox="1"/>
          <p:nvPr/>
        </p:nvSpPr>
        <p:spPr>
          <a:xfrm>
            <a:off x="-1206" y="89123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pt-BR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Realocação Orçamentária "LDO"</a:t>
            </a:r>
            <a:endParaRPr/>
          </a:p>
        </p:txBody>
      </p:sp>
      <p:sp>
        <p:nvSpPr>
          <p:cNvPr id="853" name="Google Shape;853;p62"/>
          <p:cNvSpPr txBox="1"/>
          <p:nvPr/>
        </p:nvSpPr>
        <p:spPr>
          <a:xfrm>
            <a:off x="3446" y="307743"/>
            <a:ext cx="4395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Operacionalização 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INFORMAÇÕES IMPORTANTES</a:t>
            </a:r>
            <a:endParaRPr/>
          </a:p>
        </p:txBody>
      </p:sp>
      <p:sp>
        <p:nvSpPr>
          <p:cNvPr id="854" name="Google Shape;854;p62"/>
          <p:cNvSpPr/>
          <p:nvPr/>
        </p:nvSpPr>
        <p:spPr>
          <a:xfrm>
            <a:off x="68484" y="1643974"/>
            <a:ext cx="4446000" cy="5841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Regra 3: Limitado a 10% do montante, entre UO's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5" name="Google Shape;855;p62"/>
          <p:cNvSpPr/>
          <p:nvPr/>
        </p:nvSpPr>
        <p:spPr>
          <a:xfrm>
            <a:off x="3172883" y="2525183"/>
            <a:ext cx="2682300" cy="1905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AÇÃO 4262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SEINFRA</a:t>
            </a:r>
            <a:endParaRPr/>
          </a:p>
        </p:txBody>
      </p:sp>
      <p:sp>
        <p:nvSpPr>
          <p:cNvPr id="856" name="Google Shape;856;p62"/>
          <p:cNvSpPr/>
          <p:nvPr/>
        </p:nvSpPr>
        <p:spPr>
          <a:xfrm>
            <a:off x="323003" y="2990003"/>
            <a:ext cx="1310700" cy="98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4FF8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AÇÃO 2045 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PADEM</a:t>
            </a:r>
            <a:endParaRPr/>
          </a:p>
        </p:txBody>
      </p:sp>
      <p:sp>
        <p:nvSpPr>
          <p:cNvPr id="857" name="Google Shape;857;p62"/>
          <p:cNvSpPr/>
          <p:nvPr/>
        </p:nvSpPr>
        <p:spPr>
          <a:xfrm rot="5400000">
            <a:off x="2045063" y="2868143"/>
            <a:ext cx="754500" cy="12192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25400">
            <a:solidFill>
              <a:srgbClr val="D9D02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62"/>
          <p:cNvSpPr txBox="1"/>
          <p:nvPr/>
        </p:nvSpPr>
        <p:spPr>
          <a:xfrm>
            <a:off x="1807633" y="3322320"/>
            <a:ext cx="1127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ATENÇÃO</a:t>
            </a:r>
            <a:endParaRPr/>
          </a:p>
        </p:txBody>
      </p:sp>
      <p:sp>
        <p:nvSpPr>
          <p:cNvPr id="859" name="Google Shape;859;p62"/>
          <p:cNvSpPr/>
          <p:nvPr/>
        </p:nvSpPr>
        <p:spPr>
          <a:xfrm>
            <a:off x="4580888" y="-29815"/>
            <a:ext cx="4571400" cy="8157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ATENÇÃO: Deve ser preservado o mínimo de 50% em ações de saúde, para emendas individuais e 50% em saúde e/ou indicação, para emendas de bloco ou bancada.</a:t>
            </a:r>
            <a:endParaRPr/>
          </a:p>
        </p:txBody>
      </p:sp>
      <p:pic>
        <p:nvPicPr>
          <p:cNvPr descr="Fundo preto com letras brancas&#10;&#10;O conteúdo gerado por IA pode estar incorreto." id="860" name="Google Shape;860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2895" y="73912"/>
            <a:ext cx="603110" cy="616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5" name="Google Shape;865;p63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10108" y="-2957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866" name="Google Shape;866;p63"/>
          <p:cNvSpPr/>
          <p:nvPr/>
        </p:nvSpPr>
        <p:spPr>
          <a:xfrm>
            <a:off x="0" y="891714"/>
            <a:ext cx="5323500" cy="568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63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63"/>
          <p:cNvSpPr txBox="1"/>
          <p:nvPr/>
        </p:nvSpPr>
        <p:spPr>
          <a:xfrm>
            <a:off x="-1206" y="89123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pt-BR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Realocação Orçamentária "LDO"</a:t>
            </a:r>
            <a:endParaRPr/>
          </a:p>
        </p:txBody>
      </p:sp>
      <p:sp>
        <p:nvSpPr>
          <p:cNvPr id="869" name="Google Shape;869;p63"/>
          <p:cNvSpPr txBox="1"/>
          <p:nvPr/>
        </p:nvSpPr>
        <p:spPr>
          <a:xfrm>
            <a:off x="3446" y="307743"/>
            <a:ext cx="4395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Operacionalização 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INFORMAÇÕES IMPORTANTES</a:t>
            </a:r>
            <a:endParaRPr/>
          </a:p>
        </p:txBody>
      </p:sp>
      <p:sp>
        <p:nvSpPr>
          <p:cNvPr id="870" name="Google Shape;870;p63"/>
          <p:cNvSpPr/>
          <p:nvPr/>
        </p:nvSpPr>
        <p:spPr>
          <a:xfrm>
            <a:off x="68484" y="1643974"/>
            <a:ext cx="4446000" cy="5841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Regra 4: Apenas realocação em IAG – 1, nos casos de bloco e bancada</a:t>
            </a:r>
            <a:endParaRPr/>
          </a:p>
        </p:txBody>
      </p:sp>
      <p:sp>
        <p:nvSpPr>
          <p:cNvPr id="871" name="Google Shape;871;p63"/>
          <p:cNvSpPr/>
          <p:nvPr/>
        </p:nvSpPr>
        <p:spPr>
          <a:xfrm>
            <a:off x="3287607" y="2819400"/>
            <a:ext cx="1310700" cy="98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4FF8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AÇÃO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4344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SEJUSP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IAG - 0</a:t>
            </a:r>
            <a:endParaRPr/>
          </a:p>
        </p:txBody>
      </p:sp>
      <p:sp>
        <p:nvSpPr>
          <p:cNvPr id="872" name="Google Shape;872;p63"/>
          <p:cNvSpPr/>
          <p:nvPr/>
        </p:nvSpPr>
        <p:spPr>
          <a:xfrm>
            <a:off x="4580888" y="-29815"/>
            <a:ext cx="4571400" cy="8157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ATENÇÃO: Deve ser preservado o mínimo de 50% em ações de saúde, para emendas individuais e 50% em saúde e/ou indicação, para emendas de bloco ou bancada.</a:t>
            </a:r>
            <a:endParaRPr/>
          </a:p>
        </p:txBody>
      </p:sp>
      <p:pic>
        <p:nvPicPr>
          <p:cNvPr descr="Fundo preto com letras brancas&#10;&#10;O conteúdo gerado por IA pode estar incorreto." id="873" name="Google Shape;873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19978" y="73912"/>
            <a:ext cx="603110" cy="616968"/>
          </a:xfrm>
          <a:prstGeom prst="rect">
            <a:avLst/>
          </a:prstGeom>
          <a:noFill/>
          <a:ln>
            <a:noFill/>
          </a:ln>
        </p:spPr>
      </p:pic>
      <p:sp>
        <p:nvSpPr>
          <p:cNvPr id="874" name="Google Shape;874;p63"/>
          <p:cNvSpPr/>
          <p:nvPr/>
        </p:nvSpPr>
        <p:spPr>
          <a:xfrm>
            <a:off x="521547" y="2819400"/>
            <a:ext cx="1310700" cy="98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4FF8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AÇÃO 1048 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SEJUSP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IAG - 1</a:t>
            </a:r>
            <a:endParaRPr/>
          </a:p>
        </p:txBody>
      </p:sp>
      <p:cxnSp>
        <p:nvCxnSpPr>
          <p:cNvPr id="875" name="Google Shape;875;p63"/>
          <p:cNvCxnSpPr/>
          <p:nvPr/>
        </p:nvCxnSpPr>
        <p:spPr>
          <a:xfrm>
            <a:off x="1989799" y="3345199"/>
            <a:ext cx="11028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76" name="Google Shape;876;p63"/>
          <p:cNvSpPr/>
          <p:nvPr/>
        </p:nvSpPr>
        <p:spPr>
          <a:xfrm>
            <a:off x="2150529" y="2999494"/>
            <a:ext cx="775200" cy="696900"/>
          </a:xfrm>
          <a:prstGeom prst="mathMultiply">
            <a:avLst>
              <a:gd fmla="val 23520" name="adj1"/>
            </a:avLst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1" name="Google Shape;881;p64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-476" y="-2957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882" name="Google Shape;882;p64"/>
          <p:cNvSpPr/>
          <p:nvPr/>
        </p:nvSpPr>
        <p:spPr>
          <a:xfrm>
            <a:off x="0" y="891714"/>
            <a:ext cx="5323500" cy="568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64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64"/>
          <p:cNvSpPr txBox="1"/>
          <p:nvPr/>
        </p:nvSpPr>
        <p:spPr>
          <a:xfrm>
            <a:off x="-1206" y="89123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pt-BR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Realocação Orçamentária "LDO"</a:t>
            </a:r>
            <a:endParaRPr/>
          </a:p>
        </p:txBody>
      </p:sp>
      <p:sp>
        <p:nvSpPr>
          <p:cNvPr id="885" name="Google Shape;885;p64"/>
          <p:cNvSpPr txBox="1"/>
          <p:nvPr/>
        </p:nvSpPr>
        <p:spPr>
          <a:xfrm>
            <a:off x="3446" y="307743"/>
            <a:ext cx="4395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Operacionalização 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INFORMAÇÕES IMPORTANTES</a:t>
            </a:r>
            <a:endParaRPr/>
          </a:p>
        </p:txBody>
      </p:sp>
      <p:sp>
        <p:nvSpPr>
          <p:cNvPr id="886" name="Google Shape;886;p64"/>
          <p:cNvSpPr/>
          <p:nvPr/>
        </p:nvSpPr>
        <p:spPr>
          <a:xfrm>
            <a:off x="68484" y="1643974"/>
            <a:ext cx="4446000" cy="5841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Regra 5: É vedada a triangulação de realocações</a:t>
            </a:r>
            <a:endParaRPr/>
          </a:p>
        </p:txBody>
      </p:sp>
      <p:sp>
        <p:nvSpPr>
          <p:cNvPr id="887" name="Google Shape;887;p64"/>
          <p:cNvSpPr/>
          <p:nvPr/>
        </p:nvSpPr>
        <p:spPr>
          <a:xfrm>
            <a:off x="1623060" y="3746923"/>
            <a:ext cx="1310700" cy="98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4FF8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AÇÃO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4262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SEINFRA</a:t>
            </a:r>
            <a:endParaRPr/>
          </a:p>
        </p:txBody>
      </p:sp>
      <p:sp>
        <p:nvSpPr>
          <p:cNvPr id="888" name="Google Shape;888;p64"/>
          <p:cNvSpPr/>
          <p:nvPr/>
        </p:nvSpPr>
        <p:spPr>
          <a:xfrm>
            <a:off x="4198620" y="3757507"/>
            <a:ext cx="1310700" cy="98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4FF8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AÇÃO 2048 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SEGOV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</a:t>
            </a:r>
            <a:endParaRPr/>
          </a:p>
        </p:txBody>
      </p:sp>
      <p:cxnSp>
        <p:nvCxnSpPr>
          <p:cNvPr id="889" name="Google Shape;889;p64"/>
          <p:cNvCxnSpPr/>
          <p:nvPr/>
        </p:nvCxnSpPr>
        <p:spPr>
          <a:xfrm>
            <a:off x="3022732" y="4234622"/>
            <a:ext cx="11028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90" name="Google Shape;890;p64"/>
          <p:cNvSpPr/>
          <p:nvPr/>
        </p:nvSpPr>
        <p:spPr>
          <a:xfrm>
            <a:off x="2811780" y="2324100"/>
            <a:ext cx="1310700" cy="98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4FF8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AÇÃO 2045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PADEM</a:t>
            </a:r>
            <a:endParaRPr/>
          </a:p>
        </p:txBody>
      </p:sp>
      <p:cxnSp>
        <p:nvCxnSpPr>
          <p:cNvPr id="891" name="Google Shape;891;p64"/>
          <p:cNvCxnSpPr/>
          <p:nvPr/>
        </p:nvCxnSpPr>
        <p:spPr>
          <a:xfrm rot="10800000">
            <a:off x="3996112" y="3109099"/>
            <a:ext cx="695400" cy="4647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92" name="Google Shape;892;p64"/>
          <p:cNvSpPr/>
          <p:nvPr/>
        </p:nvSpPr>
        <p:spPr>
          <a:xfrm rot="2339115">
            <a:off x="4090246" y="3052730"/>
            <a:ext cx="775368" cy="696844"/>
          </a:xfrm>
          <a:prstGeom prst="mathMultiply">
            <a:avLst>
              <a:gd fmla="val 23520" name="adj1"/>
            </a:avLst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7" name="Google Shape;897;p65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0" y="0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898" name="Google Shape;898;p65"/>
          <p:cNvSpPr/>
          <p:nvPr/>
        </p:nvSpPr>
        <p:spPr>
          <a:xfrm>
            <a:off x="0" y="1078650"/>
            <a:ext cx="4287300" cy="58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65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65"/>
          <p:cNvSpPr txBox="1"/>
          <p:nvPr/>
        </p:nvSpPr>
        <p:spPr>
          <a:xfrm>
            <a:off x="3446" y="193443"/>
            <a:ext cx="4395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Operacionalização 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INFORMAÇÕES IMPORTANTES</a:t>
            </a:r>
            <a:endParaRPr/>
          </a:p>
        </p:txBody>
      </p:sp>
      <p:sp>
        <p:nvSpPr>
          <p:cNvPr id="901" name="Google Shape;901;p65"/>
          <p:cNvSpPr txBox="1"/>
          <p:nvPr>
            <p:ph type="title"/>
          </p:nvPr>
        </p:nvSpPr>
        <p:spPr>
          <a:xfrm>
            <a:off x="27731" y="109070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pt-BR" sz="2400">
                <a:latin typeface="Montserrat"/>
                <a:ea typeface="Montserrat"/>
                <a:cs typeface="Montserrat"/>
                <a:sym typeface="Montserrat"/>
              </a:rPr>
              <a:t>Realocação "TE"</a:t>
            </a:r>
            <a:endParaRPr/>
          </a:p>
        </p:txBody>
      </p:sp>
      <p:sp>
        <p:nvSpPr>
          <p:cNvPr id="902" name="Google Shape;902;p65"/>
          <p:cNvSpPr txBox="1"/>
          <p:nvPr/>
        </p:nvSpPr>
        <p:spPr>
          <a:xfrm>
            <a:off x="39281" y="2029479"/>
            <a:ext cx="6262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Possibilidade de alteração da dotação orçamentária prevista na LOA, em caso de impedimento de ordem técnica das indicações iniciais.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Usuário com preenchimento sólido" id="903" name="Google Shape;903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959" y="3800114"/>
            <a:ext cx="516521" cy="516521"/>
          </a:xfrm>
          <a:prstGeom prst="rect">
            <a:avLst/>
          </a:prstGeom>
          <a:noFill/>
          <a:ln>
            <a:noFill/>
          </a:ln>
        </p:spPr>
      </p:pic>
      <p:sp>
        <p:nvSpPr>
          <p:cNvPr id="904" name="Google Shape;904;p65"/>
          <p:cNvSpPr txBox="1"/>
          <p:nvPr/>
        </p:nvSpPr>
        <p:spPr>
          <a:xfrm>
            <a:off x="574611" y="3922035"/>
            <a:ext cx="6262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Autor da emenda/Representante do bloco ou bancada</a:t>
            </a:r>
            <a:endParaRPr/>
          </a:p>
        </p:txBody>
      </p:sp>
      <p:pic>
        <p:nvPicPr>
          <p:cNvPr descr="Folhinha com preenchimento sólido" id="905" name="Google Shape;905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660" y="3156272"/>
            <a:ext cx="516522" cy="545458"/>
          </a:xfrm>
          <a:prstGeom prst="rect">
            <a:avLst/>
          </a:prstGeom>
          <a:noFill/>
          <a:ln>
            <a:noFill/>
          </a:ln>
        </p:spPr>
      </p:pic>
      <p:sp>
        <p:nvSpPr>
          <p:cNvPr id="906" name="Google Shape;906;p65"/>
          <p:cNvSpPr txBox="1"/>
          <p:nvPr/>
        </p:nvSpPr>
        <p:spPr>
          <a:xfrm>
            <a:off x="574609" y="3292661"/>
            <a:ext cx="6262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Entre </a:t>
            </a:r>
            <a:r>
              <a:rPr b="1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12/06/2025</a:t>
            </a: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 </a:t>
            </a:r>
            <a:r>
              <a:rPr b="1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17/06/2025</a:t>
            </a:r>
            <a:endParaRPr/>
          </a:p>
        </p:txBody>
      </p:sp>
      <p:pic>
        <p:nvPicPr>
          <p:cNvPr descr="Marcador com preenchimento sólido" id="907" name="Google Shape;907;p6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5915" y="4378847"/>
            <a:ext cx="596097" cy="596097"/>
          </a:xfrm>
          <a:prstGeom prst="rect">
            <a:avLst/>
          </a:prstGeom>
          <a:noFill/>
          <a:ln>
            <a:noFill/>
          </a:ln>
        </p:spPr>
      </p:pic>
      <p:sp>
        <p:nvSpPr>
          <p:cNvPr id="908" name="Google Shape;908;p65"/>
          <p:cNvSpPr txBox="1"/>
          <p:nvPr/>
        </p:nvSpPr>
        <p:spPr>
          <a:xfrm>
            <a:off x="552907" y="4544174"/>
            <a:ext cx="6262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Através do SIGCON-MG - Módulo Saída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3" name="Google Shape;913;p66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0" y="0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66"/>
          <p:cNvSpPr/>
          <p:nvPr/>
        </p:nvSpPr>
        <p:spPr>
          <a:xfrm>
            <a:off x="60960" y="1093890"/>
            <a:ext cx="5201700" cy="58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66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66"/>
          <p:cNvSpPr txBox="1"/>
          <p:nvPr/>
        </p:nvSpPr>
        <p:spPr>
          <a:xfrm>
            <a:off x="3446" y="193443"/>
            <a:ext cx="4395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Operacionalização 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INFORMAÇÕES IMPORTANTES</a:t>
            </a:r>
            <a:endParaRPr/>
          </a:p>
        </p:txBody>
      </p:sp>
      <p:sp>
        <p:nvSpPr>
          <p:cNvPr id="917" name="Google Shape;917;p66"/>
          <p:cNvSpPr txBox="1"/>
          <p:nvPr>
            <p:ph type="title"/>
          </p:nvPr>
        </p:nvSpPr>
        <p:spPr>
          <a:xfrm>
            <a:off x="42971" y="109070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pt-BR" sz="2400">
                <a:latin typeface="Montserrat"/>
                <a:ea typeface="Montserrat"/>
                <a:cs typeface="Montserrat"/>
                <a:sym typeface="Montserrat"/>
              </a:rPr>
              <a:t>Indicação após Realocação "TE"</a:t>
            </a:r>
            <a:endParaRPr/>
          </a:p>
        </p:txBody>
      </p:sp>
      <p:sp>
        <p:nvSpPr>
          <p:cNvPr id="918" name="Google Shape;918;p66"/>
          <p:cNvSpPr txBox="1"/>
          <p:nvPr/>
        </p:nvSpPr>
        <p:spPr>
          <a:xfrm>
            <a:off x="39281" y="2029479"/>
            <a:ext cx="6262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Indicação de recursos para transferência especial, proveniente da Realocação "TE".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Usuário com preenchimento sólido" id="919" name="Google Shape;919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959" y="3800114"/>
            <a:ext cx="516521" cy="516521"/>
          </a:xfrm>
          <a:prstGeom prst="rect">
            <a:avLst/>
          </a:prstGeom>
          <a:noFill/>
          <a:ln>
            <a:noFill/>
          </a:ln>
        </p:spPr>
      </p:pic>
      <p:sp>
        <p:nvSpPr>
          <p:cNvPr id="920" name="Google Shape;920;p66"/>
          <p:cNvSpPr txBox="1"/>
          <p:nvPr/>
        </p:nvSpPr>
        <p:spPr>
          <a:xfrm>
            <a:off x="574611" y="3922035"/>
            <a:ext cx="6262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Autor da emenda/Representante do bloco ou bancada</a:t>
            </a:r>
            <a:endParaRPr/>
          </a:p>
        </p:txBody>
      </p:sp>
      <p:pic>
        <p:nvPicPr>
          <p:cNvPr descr="Folhinha com preenchimento sólido" id="921" name="Google Shape;921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660" y="3156272"/>
            <a:ext cx="516522" cy="545458"/>
          </a:xfrm>
          <a:prstGeom prst="rect">
            <a:avLst/>
          </a:prstGeom>
          <a:noFill/>
          <a:ln>
            <a:noFill/>
          </a:ln>
        </p:spPr>
      </p:pic>
      <p:sp>
        <p:nvSpPr>
          <p:cNvPr id="922" name="Google Shape;922;p66"/>
          <p:cNvSpPr txBox="1"/>
          <p:nvPr/>
        </p:nvSpPr>
        <p:spPr>
          <a:xfrm>
            <a:off x="574609" y="3292661"/>
            <a:ext cx="6262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Entre </a:t>
            </a:r>
            <a:r>
              <a:rPr b="1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12/06/2025</a:t>
            </a: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 </a:t>
            </a:r>
            <a:r>
              <a:rPr b="1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24/06/2025 (após aprovação da realocação)</a:t>
            </a:r>
            <a:endParaRPr/>
          </a:p>
        </p:txBody>
      </p:sp>
      <p:pic>
        <p:nvPicPr>
          <p:cNvPr descr="Marcador com preenchimento sólido" id="923" name="Google Shape;923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5915" y="4378847"/>
            <a:ext cx="596097" cy="596097"/>
          </a:xfrm>
          <a:prstGeom prst="rect">
            <a:avLst/>
          </a:prstGeom>
          <a:noFill/>
          <a:ln>
            <a:noFill/>
          </a:ln>
        </p:spPr>
      </p:pic>
      <p:sp>
        <p:nvSpPr>
          <p:cNvPr id="924" name="Google Shape;924;p66"/>
          <p:cNvSpPr txBox="1"/>
          <p:nvPr/>
        </p:nvSpPr>
        <p:spPr>
          <a:xfrm>
            <a:off x="552907" y="4544174"/>
            <a:ext cx="6262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Através do SIGCON-MG - Módulo Saída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9" name="Google Shape;929;p67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0" y="0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930" name="Google Shape;930;p67"/>
          <p:cNvSpPr/>
          <p:nvPr/>
        </p:nvSpPr>
        <p:spPr>
          <a:xfrm>
            <a:off x="60960" y="1093890"/>
            <a:ext cx="5201700" cy="67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67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67"/>
          <p:cNvSpPr txBox="1"/>
          <p:nvPr/>
        </p:nvSpPr>
        <p:spPr>
          <a:xfrm>
            <a:off x="3446" y="193443"/>
            <a:ext cx="4395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Operacionalização 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INFORMAÇÕES IMPORTANTES</a:t>
            </a:r>
            <a:endParaRPr/>
          </a:p>
        </p:txBody>
      </p:sp>
      <p:sp>
        <p:nvSpPr>
          <p:cNvPr id="933" name="Google Shape;933;p67"/>
          <p:cNvSpPr txBox="1"/>
          <p:nvPr>
            <p:ph type="title"/>
          </p:nvPr>
        </p:nvSpPr>
        <p:spPr>
          <a:xfrm>
            <a:off x="65831" y="999262"/>
            <a:ext cx="8520600" cy="7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9629"/>
              <a:buNone/>
            </a:pPr>
            <a:r>
              <a:rPr b="1" lang="pt-BR" sz="2400">
                <a:latin typeface="Montserrat"/>
                <a:ea typeface="Montserrat"/>
                <a:cs typeface="Montserrat"/>
                <a:sym typeface="Montserrat"/>
              </a:rPr>
              <a:t>Escolha entre saneamento </a:t>
            </a:r>
            <a:br>
              <a:rPr b="1" lang="pt-BR" sz="2400"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pt-BR" sz="2400">
                <a:latin typeface="Montserrat"/>
                <a:ea typeface="Montserrat"/>
                <a:cs typeface="Montserrat"/>
                <a:sym typeface="Montserrat"/>
              </a:rPr>
              <a:t>e realocação</a:t>
            </a:r>
            <a:endParaRPr/>
          </a:p>
        </p:txBody>
      </p:sp>
      <p:sp>
        <p:nvSpPr>
          <p:cNvPr id="934" name="Google Shape;934;p67"/>
          <p:cNvSpPr txBox="1"/>
          <p:nvPr/>
        </p:nvSpPr>
        <p:spPr>
          <a:xfrm>
            <a:off x="39281" y="2029479"/>
            <a:ext cx="6262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Procedimento para afastamento de impedimento de ordem técnica, das indicações iniciais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Usuário com preenchimento sólido" id="935" name="Google Shape;935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959" y="3800114"/>
            <a:ext cx="516521" cy="516521"/>
          </a:xfrm>
          <a:prstGeom prst="rect">
            <a:avLst/>
          </a:prstGeom>
          <a:noFill/>
          <a:ln>
            <a:noFill/>
          </a:ln>
        </p:spPr>
      </p:pic>
      <p:sp>
        <p:nvSpPr>
          <p:cNvPr id="936" name="Google Shape;936;p67"/>
          <p:cNvSpPr txBox="1"/>
          <p:nvPr/>
        </p:nvSpPr>
        <p:spPr>
          <a:xfrm>
            <a:off x="574611" y="3922035"/>
            <a:ext cx="6262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Autor da emenda/Representante do bloco ou bancada</a:t>
            </a:r>
            <a:endParaRPr/>
          </a:p>
        </p:txBody>
      </p:sp>
      <p:pic>
        <p:nvPicPr>
          <p:cNvPr descr="Folhinha com preenchimento sólido" id="937" name="Google Shape;937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660" y="3156272"/>
            <a:ext cx="516522" cy="545458"/>
          </a:xfrm>
          <a:prstGeom prst="rect">
            <a:avLst/>
          </a:prstGeom>
          <a:noFill/>
          <a:ln>
            <a:noFill/>
          </a:ln>
        </p:spPr>
      </p:pic>
      <p:sp>
        <p:nvSpPr>
          <p:cNvPr id="938" name="Google Shape;938;p67"/>
          <p:cNvSpPr txBox="1"/>
          <p:nvPr/>
        </p:nvSpPr>
        <p:spPr>
          <a:xfrm>
            <a:off x="574609" y="3292661"/>
            <a:ext cx="6262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Entre </a:t>
            </a:r>
            <a:r>
              <a:rPr b="1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28/07/2025</a:t>
            </a: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 </a:t>
            </a:r>
            <a:r>
              <a:rPr b="1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15/08/2025 (após aprovação da realocação)</a:t>
            </a:r>
            <a:endParaRPr/>
          </a:p>
        </p:txBody>
      </p:sp>
      <p:pic>
        <p:nvPicPr>
          <p:cNvPr descr="Marcador com preenchimento sólido" id="939" name="Google Shape;939;p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5915" y="4378847"/>
            <a:ext cx="596097" cy="596097"/>
          </a:xfrm>
          <a:prstGeom prst="rect">
            <a:avLst/>
          </a:prstGeom>
          <a:noFill/>
          <a:ln>
            <a:noFill/>
          </a:ln>
        </p:spPr>
      </p:pic>
      <p:sp>
        <p:nvSpPr>
          <p:cNvPr id="940" name="Google Shape;940;p67"/>
          <p:cNvSpPr txBox="1"/>
          <p:nvPr/>
        </p:nvSpPr>
        <p:spPr>
          <a:xfrm>
            <a:off x="552907" y="4544174"/>
            <a:ext cx="6262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Através do SIGCON-MG - Módulo Saída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5" name="Google Shape;945;p68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0" y="0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946" name="Google Shape;946;p68"/>
          <p:cNvSpPr/>
          <p:nvPr/>
        </p:nvSpPr>
        <p:spPr>
          <a:xfrm>
            <a:off x="60960" y="1093890"/>
            <a:ext cx="5201700" cy="58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68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68"/>
          <p:cNvSpPr txBox="1"/>
          <p:nvPr/>
        </p:nvSpPr>
        <p:spPr>
          <a:xfrm>
            <a:off x="3446" y="193443"/>
            <a:ext cx="4395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Operacionalização 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INFORMAÇÕES IMPORTANTES</a:t>
            </a:r>
            <a:endParaRPr/>
          </a:p>
        </p:txBody>
      </p:sp>
      <p:sp>
        <p:nvSpPr>
          <p:cNvPr id="949" name="Google Shape;949;p68"/>
          <p:cNvSpPr txBox="1"/>
          <p:nvPr>
            <p:ph type="title"/>
          </p:nvPr>
        </p:nvSpPr>
        <p:spPr>
          <a:xfrm>
            <a:off x="42971" y="109070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pt-BR" sz="2400">
                <a:latin typeface="Montserrat"/>
                <a:ea typeface="Montserrat"/>
                <a:cs typeface="Montserrat"/>
                <a:sym typeface="Montserrat"/>
              </a:rPr>
              <a:t>Proposta Saneadora</a:t>
            </a:r>
            <a:endParaRPr/>
          </a:p>
        </p:txBody>
      </p:sp>
      <p:sp>
        <p:nvSpPr>
          <p:cNvPr id="950" name="Google Shape;950;p68"/>
          <p:cNvSpPr txBox="1"/>
          <p:nvPr/>
        </p:nvSpPr>
        <p:spPr>
          <a:xfrm>
            <a:off x="39281" y="2029479"/>
            <a:ext cx="62628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Procedimento para afastamento de impedimento de ordem técnica, onde são mantidas as características da indicação original, devendo o autor ou beneficiário providenciar o atendimento à diligência que ensejou ao impedimento.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Usuário com preenchimento sólido" id="951" name="Google Shape;951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959" y="3800114"/>
            <a:ext cx="516521" cy="516521"/>
          </a:xfrm>
          <a:prstGeom prst="rect">
            <a:avLst/>
          </a:prstGeom>
          <a:noFill/>
          <a:ln>
            <a:noFill/>
          </a:ln>
        </p:spPr>
      </p:pic>
      <p:sp>
        <p:nvSpPr>
          <p:cNvPr id="952" name="Google Shape;952;p68"/>
          <p:cNvSpPr txBox="1"/>
          <p:nvPr/>
        </p:nvSpPr>
        <p:spPr>
          <a:xfrm>
            <a:off x="574611" y="3922035"/>
            <a:ext cx="6262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Autor da emenda/Representante do bloco ou bancada ou beneficiários.</a:t>
            </a:r>
            <a:endParaRPr/>
          </a:p>
        </p:txBody>
      </p:sp>
      <p:pic>
        <p:nvPicPr>
          <p:cNvPr descr="Folhinha com preenchimento sólido" id="953" name="Google Shape;953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660" y="3156272"/>
            <a:ext cx="516522" cy="545458"/>
          </a:xfrm>
          <a:prstGeom prst="rect">
            <a:avLst/>
          </a:prstGeom>
          <a:noFill/>
          <a:ln>
            <a:noFill/>
          </a:ln>
        </p:spPr>
      </p:pic>
      <p:sp>
        <p:nvSpPr>
          <p:cNvPr id="954" name="Google Shape;954;p68"/>
          <p:cNvSpPr txBox="1"/>
          <p:nvPr/>
        </p:nvSpPr>
        <p:spPr>
          <a:xfrm>
            <a:off x="574609" y="3292661"/>
            <a:ext cx="6262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Entre </a:t>
            </a:r>
            <a:r>
              <a:rPr b="1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18/08/2025</a:t>
            </a: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 </a:t>
            </a:r>
            <a:r>
              <a:rPr b="1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26/09/2025 (para atendimento às diligências)</a:t>
            </a:r>
            <a:endParaRPr/>
          </a:p>
        </p:txBody>
      </p:sp>
      <p:pic>
        <p:nvPicPr>
          <p:cNvPr descr="Marcador com preenchimento sólido" id="955" name="Google Shape;955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5915" y="4378847"/>
            <a:ext cx="596097" cy="596097"/>
          </a:xfrm>
          <a:prstGeom prst="rect">
            <a:avLst/>
          </a:prstGeom>
          <a:noFill/>
          <a:ln>
            <a:noFill/>
          </a:ln>
        </p:spPr>
      </p:pic>
      <p:sp>
        <p:nvSpPr>
          <p:cNvPr id="956" name="Google Shape;956;p68"/>
          <p:cNvSpPr txBox="1"/>
          <p:nvPr/>
        </p:nvSpPr>
        <p:spPr>
          <a:xfrm>
            <a:off x="552907" y="4544174"/>
            <a:ext cx="6262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Através do SIGCON-MG - Módulo Saída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1" name="Google Shape;961;p69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0" y="0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962" name="Google Shape;962;p69"/>
          <p:cNvSpPr/>
          <p:nvPr/>
        </p:nvSpPr>
        <p:spPr>
          <a:xfrm>
            <a:off x="60960" y="1093890"/>
            <a:ext cx="5201700" cy="7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69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69"/>
          <p:cNvSpPr txBox="1"/>
          <p:nvPr/>
        </p:nvSpPr>
        <p:spPr>
          <a:xfrm>
            <a:off x="3446" y="193443"/>
            <a:ext cx="4395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Operacionalização 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INFORMAÇÕES IMPORTANTES</a:t>
            </a:r>
            <a:endParaRPr/>
          </a:p>
        </p:txBody>
      </p:sp>
      <p:sp>
        <p:nvSpPr>
          <p:cNvPr id="965" name="Google Shape;965;p69"/>
          <p:cNvSpPr txBox="1"/>
          <p:nvPr>
            <p:ph type="title"/>
          </p:nvPr>
        </p:nvSpPr>
        <p:spPr>
          <a:xfrm>
            <a:off x="119171" y="109070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9629"/>
              <a:buNone/>
            </a:pPr>
            <a:r>
              <a:rPr b="1" lang="pt-BR" sz="2400">
                <a:latin typeface="Montserrat"/>
                <a:ea typeface="Montserrat"/>
                <a:cs typeface="Montserrat"/>
                <a:sym typeface="Montserrat"/>
              </a:rPr>
              <a:t>Realocação Orçamentária</a:t>
            </a:r>
            <a:br>
              <a:rPr b="1" lang="pt-BR" sz="2400"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pt-BR" sz="2400">
                <a:latin typeface="Montserrat"/>
                <a:ea typeface="Montserrat"/>
                <a:cs typeface="Montserrat"/>
                <a:sym typeface="Montserrat"/>
              </a:rPr>
              <a:t> "Constitucional"</a:t>
            </a:r>
            <a:endParaRPr/>
          </a:p>
        </p:txBody>
      </p:sp>
      <p:sp>
        <p:nvSpPr>
          <p:cNvPr id="966" name="Google Shape;966;p69"/>
          <p:cNvSpPr txBox="1"/>
          <p:nvPr/>
        </p:nvSpPr>
        <p:spPr>
          <a:xfrm>
            <a:off x="39281" y="2229533"/>
            <a:ext cx="6262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Procedimento para afastamento de impedimento de ordem técnica, onde é alterada a dotação orçamentária das indicações originais, para que seja realizada nova indicação</a:t>
            </a:r>
            <a:endParaRPr/>
          </a:p>
        </p:txBody>
      </p:sp>
      <p:pic>
        <p:nvPicPr>
          <p:cNvPr descr="Usuário com preenchimento sólido" id="967" name="Google Shape;967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959" y="3800114"/>
            <a:ext cx="516521" cy="516521"/>
          </a:xfrm>
          <a:prstGeom prst="rect">
            <a:avLst/>
          </a:prstGeom>
          <a:noFill/>
          <a:ln>
            <a:noFill/>
          </a:ln>
        </p:spPr>
      </p:pic>
      <p:sp>
        <p:nvSpPr>
          <p:cNvPr id="968" name="Google Shape;968;p69"/>
          <p:cNvSpPr txBox="1"/>
          <p:nvPr/>
        </p:nvSpPr>
        <p:spPr>
          <a:xfrm>
            <a:off x="574611" y="3922035"/>
            <a:ext cx="6262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Autor da emenda/Representante do bloco ou bancada</a:t>
            </a:r>
            <a:endParaRPr/>
          </a:p>
        </p:txBody>
      </p:sp>
      <p:pic>
        <p:nvPicPr>
          <p:cNvPr descr="Folhinha com preenchimento sólido" id="969" name="Google Shape;969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660" y="3156272"/>
            <a:ext cx="516522" cy="545458"/>
          </a:xfrm>
          <a:prstGeom prst="rect">
            <a:avLst/>
          </a:prstGeom>
          <a:noFill/>
          <a:ln>
            <a:noFill/>
          </a:ln>
        </p:spPr>
      </p:pic>
      <p:sp>
        <p:nvSpPr>
          <p:cNvPr id="970" name="Google Shape;970;p69"/>
          <p:cNvSpPr txBox="1"/>
          <p:nvPr/>
        </p:nvSpPr>
        <p:spPr>
          <a:xfrm>
            <a:off x="574609" y="3292661"/>
            <a:ext cx="6262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Entre </a:t>
            </a:r>
            <a:r>
              <a:rPr b="1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28/07/2025</a:t>
            </a: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 </a:t>
            </a:r>
            <a:r>
              <a:rPr b="1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15/08/2025 (para solicitação de realocação)</a:t>
            </a:r>
            <a:endParaRPr/>
          </a:p>
        </p:txBody>
      </p:sp>
      <p:pic>
        <p:nvPicPr>
          <p:cNvPr descr="Marcador com preenchimento sólido" id="971" name="Google Shape;971;p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5915" y="4378847"/>
            <a:ext cx="596097" cy="596097"/>
          </a:xfrm>
          <a:prstGeom prst="rect">
            <a:avLst/>
          </a:prstGeom>
          <a:noFill/>
          <a:ln>
            <a:noFill/>
          </a:ln>
        </p:spPr>
      </p:pic>
      <p:sp>
        <p:nvSpPr>
          <p:cNvPr id="972" name="Google Shape;972;p69"/>
          <p:cNvSpPr txBox="1"/>
          <p:nvPr/>
        </p:nvSpPr>
        <p:spPr>
          <a:xfrm>
            <a:off x="552907" y="4544174"/>
            <a:ext cx="6262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Através do SIGCON-MG - Módulo Saída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7" name="Google Shape;977;p70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0" y="0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978" name="Google Shape;978;p70"/>
          <p:cNvSpPr/>
          <p:nvPr/>
        </p:nvSpPr>
        <p:spPr>
          <a:xfrm>
            <a:off x="1" y="1878750"/>
            <a:ext cx="6402000" cy="55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70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Google Shape;980;p70"/>
          <p:cNvSpPr txBox="1"/>
          <p:nvPr/>
        </p:nvSpPr>
        <p:spPr>
          <a:xfrm>
            <a:off x="2219456" y="2850646"/>
            <a:ext cx="6924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2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Informações complementares</a:t>
            </a:r>
            <a:endParaRPr/>
          </a:p>
        </p:txBody>
      </p:sp>
      <p:sp>
        <p:nvSpPr>
          <p:cNvPr id="981" name="Google Shape;981;p70"/>
          <p:cNvSpPr txBox="1"/>
          <p:nvPr>
            <p:ph type="title"/>
          </p:nvPr>
        </p:nvSpPr>
        <p:spPr>
          <a:xfrm>
            <a:off x="1959" y="179775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7222"/>
              <a:buNone/>
            </a:pPr>
            <a:r>
              <a:rPr b="1" lang="pt-BR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Emendas Impositivas LDO 2025</a:t>
            </a:r>
            <a:endParaRPr/>
          </a:p>
        </p:txBody>
      </p:sp>
      <p:sp>
        <p:nvSpPr>
          <p:cNvPr id="982" name="Google Shape;982;p70"/>
          <p:cNvSpPr txBox="1"/>
          <p:nvPr/>
        </p:nvSpPr>
        <p:spPr>
          <a:xfrm>
            <a:off x="1570666" y="638353"/>
            <a:ext cx="8577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​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7" name="Google Shape;987;p71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0" y="0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988" name="Google Shape;988;p71"/>
          <p:cNvSpPr/>
          <p:nvPr/>
        </p:nvSpPr>
        <p:spPr>
          <a:xfrm>
            <a:off x="0" y="1078650"/>
            <a:ext cx="4634700" cy="58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71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71"/>
          <p:cNvSpPr txBox="1"/>
          <p:nvPr>
            <p:ph type="title"/>
          </p:nvPr>
        </p:nvSpPr>
        <p:spPr>
          <a:xfrm>
            <a:off x="531" y="108385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2000">
                <a:latin typeface="Montserrat ExtraBold"/>
                <a:ea typeface="Montserrat ExtraBold"/>
                <a:cs typeface="Montserrat ExtraBold"/>
                <a:sym typeface="Montserrat ExtraBold"/>
              </a:rPr>
              <a:t>Informações complementares</a:t>
            </a:r>
            <a:endParaRPr/>
          </a:p>
        </p:txBody>
      </p:sp>
      <p:sp>
        <p:nvSpPr>
          <p:cNvPr id="991" name="Google Shape;991;p71"/>
          <p:cNvSpPr txBox="1"/>
          <p:nvPr/>
        </p:nvSpPr>
        <p:spPr>
          <a:xfrm>
            <a:off x="256041" y="2479524"/>
            <a:ext cx="8577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​</a:t>
            </a:r>
            <a:endParaRPr/>
          </a:p>
        </p:txBody>
      </p:sp>
      <p:sp>
        <p:nvSpPr>
          <p:cNvPr id="992" name="Google Shape;992;p71"/>
          <p:cNvSpPr txBox="1"/>
          <p:nvPr/>
        </p:nvSpPr>
        <p:spPr>
          <a:xfrm>
            <a:off x="3446" y="193443"/>
            <a:ext cx="4395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Operacionalização 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INFORMAÇÕES IMPORTANTES</a:t>
            </a:r>
            <a:endParaRPr/>
          </a:p>
        </p:txBody>
      </p:sp>
      <p:pic>
        <p:nvPicPr>
          <p:cNvPr id="993" name="Google Shape;993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0722" y="2480604"/>
            <a:ext cx="603110" cy="616968"/>
          </a:xfrm>
          <a:prstGeom prst="rect">
            <a:avLst/>
          </a:prstGeom>
          <a:noFill/>
          <a:ln>
            <a:noFill/>
          </a:ln>
        </p:spPr>
      </p:pic>
      <p:sp>
        <p:nvSpPr>
          <p:cNvPr id="994" name="Google Shape;994;p71"/>
          <p:cNvSpPr txBox="1"/>
          <p:nvPr/>
        </p:nvSpPr>
        <p:spPr>
          <a:xfrm>
            <a:off x="772081" y="2558520"/>
            <a:ext cx="6262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 </a:t>
            </a:r>
            <a:r>
              <a:rPr b="1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cronograma </a:t>
            </a: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completo das Emendas Parlamentares 2025 encontra-se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disponível em:  </a:t>
            </a:r>
            <a:r>
              <a:rPr b="0" i="0" lang="pt-BR" sz="12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https://www.emendas.mg.gov.br/cronograma/</a:t>
            </a: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. </a:t>
            </a:r>
            <a:endParaRPr/>
          </a:p>
        </p:txBody>
      </p:sp>
      <p:pic>
        <p:nvPicPr>
          <p:cNvPr id="995" name="Google Shape;995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0722" y="3260415"/>
            <a:ext cx="603110" cy="616968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71"/>
          <p:cNvSpPr txBox="1"/>
          <p:nvPr/>
        </p:nvSpPr>
        <p:spPr>
          <a:xfrm>
            <a:off x="772081" y="3255471"/>
            <a:ext cx="5774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 Portfólio de Objetos 2025 encontra-se disponível em:  </a:t>
            </a:r>
            <a:r>
              <a:rPr b="0" i="0" lang="pt-BR" sz="12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https://www.emendas.mg.gov.br/portfolio-2025/</a:t>
            </a: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.O Portfólio tem caráter exemplificativo e quaisquer dúvidas sobre questões técnicas relacionadas aos objetos devem ser direcionadas aos órgãos executores.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18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3195" y="423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8"/>
          <p:cNvSpPr/>
          <p:nvPr/>
        </p:nvSpPr>
        <p:spPr>
          <a:xfrm>
            <a:off x="0" y="907200"/>
            <a:ext cx="4287300" cy="58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8"/>
          <p:cNvSpPr txBox="1"/>
          <p:nvPr>
            <p:ph type="title"/>
          </p:nvPr>
        </p:nvSpPr>
        <p:spPr>
          <a:xfrm>
            <a:off x="-52694" y="907874"/>
            <a:ext cx="85206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Histórico de Execução</a:t>
            </a:r>
            <a:endParaRPr/>
          </a:p>
        </p:txBody>
      </p:sp>
      <p:sp>
        <p:nvSpPr>
          <p:cNvPr id="213" name="Google Shape;213;p18"/>
          <p:cNvSpPr txBox="1"/>
          <p:nvPr/>
        </p:nvSpPr>
        <p:spPr>
          <a:xfrm>
            <a:off x="170372" y="197329"/>
            <a:ext cx="2743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Conceitos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INICIAIS</a:t>
            </a:r>
            <a:endParaRPr/>
          </a:p>
        </p:txBody>
      </p:sp>
      <p:sp>
        <p:nvSpPr>
          <p:cNvPr id="214" name="Google Shape;214;p18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nventário correto com preenchimento sólido" id="215" name="Google Shape;21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2317" y="2019824"/>
            <a:ext cx="386852" cy="365286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8"/>
          <p:cNvSpPr txBox="1"/>
          <p:nvPr/>
        </p:nvSpPr>
        <p:spPr>
          <a:xfrm>
            <a:off x="877520" y="2072114"/>
            <a:ext cx="2929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Doação de bens: </a:t>
            </a:r>
            <a:r>
              <a:rPr b="1" i="0" lang="pt-BR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91,1%</a:t>
            </a: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pago</a:t>
            </a:r>
            <a:endParaRPr/>
          </a:p>
        </p:txBody>
      </p:sp>
      <p:pic>
        <p:nvPicPr>
          <p:cNvPr descr="Direção com preenchimento sólido" id="217" name="Google Shape;217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52086" y="1555881"/>
            <a:ext cx="474072" cy="459603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8"/>
          <p:cNvSpPr txBox="1"/>
          <p:nvPr/>
        </p:nvSpPr>
        <p:spPr>
          <a:xfrm>
            <a:off x="518131" y="1630146"/>
            <a:ext cx="2929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Execução Direta: </a:t>
            </a:r>
            <a:r>
              <a:rPr b="1" i="0" lang="pt-BR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36,6%</a:t>
            </a: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pago</a:t>
            </a:r>
            <a:endParaRPr/>
          </a:p>
        </p:txBody>
      </p:sp>
      <p:pic>
        <p:nvPicPr>
          <p:cNvPr descr="Assinatura com preenchimento sólido" id="219" name="Google Shape;219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0421" y="2573852"/>
            <a:ext cx="520069" cy="46233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8"/>
          <p:cNvSpPr txBox="1"/>
          <p:nvPr/>
        </p:nvSpPr>
        <p:spPr>
          <a:xfrm>
            <a:off x="1416285" y="2658628"/>
            <a:ext cx="3542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Convênios e Parcerias: </a:t>
            </a:r>
            <a:r>
              <a:rPr b="1" i="0" lang="pt-BR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100,0%</a:t>
            </a: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pago</a:t>
            </a:r>
            <a:endParaRPr/>
          </a:p>
        </p:txBody>
      </p:sp>
      <p:pic>
        <p:nvPicPr>
          <p:cNvPr descr="Chapéu de formatura com preenchimento sólido" id="221" name="Google Shape;221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66345" y="3137981"/>
            <a:ext cx="477074" cy="41947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8"/>
          <p:cNvSpPr txBox="1"/>
          <p:nvPr/>
        </p:nvSpPr>
        <p:spPr>
          <a:xfrm>
            <a:off x="1762273" y="3201191"/>
            <a:ext cx="2929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Caixa Escolar: </a:t>
            </a:r>
            <a:r>
              <a:rPr b="1" i="0" lang="pt-BR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95,8%</a:t>
            </a: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pago</a:t>
            </a:r>
            <a:endParaRPr/>
          </a:p>
        </p:txBody>
      </p:sp>
      <p:pic>
        <p:nvPicPr>
          <p:cNvPr descr="Médico com preenchimento sólido" id="223" name="Google Shape;223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19045" y="3710436"/>
            <a:ext cx="472297" cy="45073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8"/>
          <p:cNvSpPr txBox="1"/>
          <p:nvPr/>
        </p:nvSpPr>
        <p:spPr>
          <a:xfrm>
            <a:off x="2139678" y="3783474"/>
            <a:ext cx="2929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Resolução SES: </a:t>
            </a:r>
            <a:r>
              <a:rPr b="1" i="0" lang="pt-BR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98,7%</a:t>
            </a: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pago</a:t>
            </a:r>
            <a:endParaRPr/>
          </a:p>
        </p:txBody>
      </p:sp>
      <p:pic>
        <p:nvPicPr>
          <p:cNvPr descr="Setas de Divisão com preenchimento sólido" id="225" name="Google Shape;225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785668" y="4238805"/>
            <a:ext cx="407599" cy="439948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8"/>
          <p:cNvSpPr txBox="1"/>
          <p:nvPr/>
        </p:nvSpPr>
        <p:spPr>
          <a:xfrm>
            <a:off x="2538650" y="4311842"/>
            <a:ext cx="369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Transferência Especial: </a:t>
            </a:r>
            <a:r>
              <a:rPr b="1" i="0" lang="pt-BR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100,0%</a:t>
            </a: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pago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1" name="Google Shape;1001;p72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0" y="0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1002" name="Google Shape;1002;p72"/>
          <p:cNvSpPr/>
          <p:nvPr/>
        </p:nvSpPr>
        <p:spPr>
          <a:xfrm>
            <a:off x="0" y="877567"/>
            <a:ext cx="4634700" cy="58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72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72"/>
          <p:cNvSpPr txBox="1"/>
          <p:nvPr>
            <p:ph type="title"/>
          </p:nvPr>
        </p:nvSpPr>
        <p:spPr>
          <a:xfrm>
            <a:off x="531" y="882771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2000">
                <a:latin typeface="Montserrat ExtraBold"/>
                <a:ea typeface="Montserrat ExtraBold"/>
                <a:cs typeface="Montserrat ExtraBold"/>
                <a:sym typeface="Montserrat ExtraBold"/>
              </a:rPr>
              <a:t>Informações complementares</a:t>
            </a:r>
            <a:endParaRPr/>
          </a:p>
        </p:txBody>
      </p:sp>
      <p:sp>
        <p:nvSpPr>
          <p:cNvPr id="1005" name="Google Shape;1005;p72"/>
          <p:cNvSpPr txBox="1"/>
          <p:nvPr/>
        </p:nvSpPr>
        <p:spPr>
          <a:xfrm>
            <a:off x="3446" y="193443"/>
            <a:ext cx="4395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Operacionalização 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INFORMAÇÕES IMPORTANTES</a:t>
            </a:r>
            <a:endParaRPr/>
          </a:p>
        </p:txBody>
      </p:sp>
      <p:pic>
        <p:nvPicPr>
          <p:cNvPr descr="Interface gráfica do usuário, Site&#10;&#10;O conteúdo gerado por IA pode estar incorreto." id="1006" name="Google Shape;1006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4833" y="1969498"/>
            <a:ext cx="5324865" cy="3005667"/>
          </a:xfrm>
          <a:prstGeom prst="rect">
            <a:avLst/>
          </a:prstGeom>
          <a:noFill/>
          <a:ln>
            <a:noFill/>
          </a:ln>
        </p:spPr>
      </p:pic>
      <p:sp>
        <p:nvSpPr>
          <p:cNvPr id="1007" name="Google Shape;1007;p72"/>
          <p:cNvSpPr txBox="1"/>
          <p:nvPr/>
        </p:nvSpPr>
        <p:spPr>
          <a:xfrm>
            <a:off x="1793347" y="155375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pt-BR" sz="2000" u="none" cap="none" strike="noStrike">
                <a:solidFill>
                  <a:srgbClr val="7C7C7C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Nova área restrita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2" name="Google Shape;1012;p73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0" y="0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1013" name="Google Shape;1013;p73"/>
          <p:cNvSpPr/>
          <p:nvPr/>
        </p:nvSpPr>
        <p:spPr>
          <a:xfrm>
            <a:off x="0" y="877567"/>
            <a:ext cx="4634700" cy="58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73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73"/>
          <p:cNvSpPr txBox="1"/>
          <p:nvPr>
            <p:ph type="title"/>
          </p:nvPr>
        </p:nvSpPr>
        <p:spPr>
          <a:xfrm>
            <a:off x="531" y="882771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2000">
                <a:latin typeface="Montserrat ExtraBold"/>
                <a:ea typeface="Montserrat ExtraBold"/>
                <a:cs typeface="Montserrat ExtraBold"/>
                <a:sym typeface="Montserrat ExtraBold"/>
              </a:rPr>
              <a:t>Informações complementares</a:t>
            </a:r>
            <a:endParaRPr/>
          </a:p>
        </p:txBody>
      </p:sp>
      <p:sp>
        <p:nvSpPr>
          <p:cNvPr id="1016" name="Google Shape;1016;p73"/>
          <p:cNvSpPr txBox="1"/>
          <p:nvPr/>
        </p:nvSpPr>
        <p:spPr>
          <a:xfrm>
            <a:off x="3446" y="193443"/>
            <a:ext cx="4395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Operacionalização 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INFORMAÇÕES IMPORTANTES</a:t>
            </a:r>
            <a:endParaRPr/>
          </a:p>
        </p:txBody>
      </p:sp>
      <p:sp>
        <p:nvSpPr>
          <p:cNvPr id="1017" name="Google Shape;1017;p73"/>
          <p:cNvSpPr txBox="1"/>
          <p:nvPr/>
        </p:nvSpPr>
        <p:spPr>
          <a:xfrm>
            <a:off x="1793347" y="155375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pt-BR" sz="2000" u="none" cap="none" strike="noStrike">
                <a:solidFill>
                  <a:srgbClr val="7C7C7C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Nova área restrita</a:t>
            </a:r>
            <a:endParaRPr/>
          </a:p>
        </p:txBody>
      </p:sp>
      <p:pic>
        <p:nvPicPr>
          <p:cNvPr descr="Interface gráfica do usuário, Tabela&#10;&#10;O conteúdo gerado por IA pode estar incorreto." id="1018" name="Google Shape;1018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4818" y="1979083"/>
            <a:ext cx="5504781" cy="3164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3" name="Google Shape;1023;p74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0" y="0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1024" name="Google Shape;1024;p74"/>
          <p:cNvSpPr/>
          <p:nvPr/>
        </p:nvSpPr>
        <p:spPr>
          <a:xfrm>
            <a:off x="0" y="877567"/>
            <a:ext cx="4634700" cy="58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74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74"/>
          <p:cNvSpPr txBox="1"/>
          <p:nvPr>
            <p:ph type="title"/>
          </p:nvPr>
        </p:nvSpPr>
        <p:spPr>
          <a:xfrm>
            <a:off x="531" y="882771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2000">
                <a:latin typeface="Montserrat ExtraBold"/>
                <a:ea typeface="Montserrat ExtraBold"/>
                <a:cs typeface="Montserrat ExtraBold"/>
                <a:sym typeface="Montserrat ExtraBold"/>
              </a:rPr>
              <a:t>Informações complementares</a:t>
            </a:r>
            <a:endParaRPr/>
          </a:p>
        </p:txBody>
      </p:sp>
      <p:sp>
        <p:nvSpPr>
          <p:cNvPr id="1027" name="Google Shape;1027;p74"/>
          <p:cNvSpPr txBox="1"/>
          <p:nvPr/>
        </p:nvSpPr>
        <p:spPr>
          <a:xfrm>
            <a:off x="3446" y="193443"/>
            <a:ext cx="4395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Operacionalização 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INFORMAÇÕES IMPORTANTES</a:t>
            </a:r>
            <a:endParaRPr/>
          </a:p>
        </p:txBody>
      </p:sp>
      <p:sp>
        <p:nvSpPr>
          <p:cNvPr id="1028" name="Google Shape;1028;p74"/>
          <p:cNvSpPr txBox="1"/>
          <p:nvPr/>
        </p:nvSpPr>
        <p:spPr>
          <a:xfrm>
            <a:off x="1793347" y="155375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pt-BR" sz="2000" u="none" cap="none" strike="noStrike">
                <a:solidFill>
                  <a:srgbClr val="7C7C7C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Nova área restrita</a:t>
            </a:r>
            <a:endParaRPr/>
          </a:p>
        </p:txBody>
      </p:sp>
      <p:pic>
        <p:nvPicPr>
          <p:cNvPr descr="Interface gráfica do usuário&#10;&#10;O conteúdo gerado por IA pode estar incorreto." id="1029" name="Google Shape;1029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1818" y="1936750"/>
            <a:ext cx="5525948" cy="3111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Google Shape;1034;p75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0" y="0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1035" name="Google Shape;1035;p75"/>
          <p:cNvSpPr/>
          <p:nvPr/>
        </p:nvSpPr>
        <p:spPr>
          <a:xfrm>
            <a:off x="0" y="1078650"/>
            <a:ext cx="4634700" cy="58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75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75"/>
          <p:cNvSpPr txBox="1"/>
          <p:nvPr>
            <p:ph type="title"/>
          </p:nvPr>
        </p:nvSpPr>
        <p:spPr>
          <a:xfrm>
            <a:off x="531" y="108385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2000">
                <a:latin typeface="Montserrat ExtraBold"/>
                <a:ea typeface="Montserrat ExtraBold"/>
                <a:cs typeface="Montserrat ExtraBold"/>
                <a:sym typeface="Montserrat ExtraBold"/>
              </a:rPr>
              <a:t>Informações complementares</a:t>
            </a:r>
            <a:endParaRPr/>
          </a:p>
        </p:txBody>
      </p:sp>
      <p:sp>
        <p:nvSpPr>
          <p:cNvPr id="1038" name="Google Shape;1038;p75"/>
          <p:cNvSpPr txBox="1"/>
          <p:nvPr/>
        </p:nvSpPr>
        <p:spPr>
          <a:xfrm>
            <a:off x="3446" y="193443"/>
            <a:ext cx="4395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Operacionalização 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INFORMAÇÕES IMPORTANTES</a:t>
            </a:r>
            <a:endParaRPr/>
          </a:p>
        </p:txBody>
      </p:sp>
      <p:sp>
        <p:nvSpPr>
          <p:cNvPr id="1039" name="Google Shape;1039;p75"/>
          <p:cNvSpPr txBox="1"/>
          <p:nvPr/>
        </p:nvSpPr>
        <p:spPr>
          <a:xfrm>
            <a:off x="123916" y="2014898"/>
            <a:ext cx="6262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Para um atendimento mais eficaz, é necessário que suas demandas sejam direcionadas aos órgãos e setores corretos. Abaixo, temos alguns exemplos de demandas e seus responsáveis: </a:t>
            </a:r>
            <a:endParaRPr/>
          </a:p>
        </p:txBody>
      </p:sp>
      <p:pic>
        <p:nvPicPr>
          <p:cNvPr descr="Usuário com preenchimento sólido" id="1040" name="Google Shape;1040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593" y="2894077"/>
            <a:ext cx="516521" cy="516521"/>
          </a:xfrm>
          <a:prstGeom prst="rect">
            <a:avLst/>
          </a:prstGeom>
          <a:noFill/>
          <a:ln>
            <a:noFill/>
          </a:ln>
        </p:spPr>
      </p:pic>
      <p:sp>
        <p:nvSpPr>
          <p:cNvPr id="1041" name="Google Shape;1041;p75"/>
          <p:cNvSpPr txBox="1"/>
          <p:nvPr/>
        </p:nvSpPr>
        <p:spPr>
          <a:xfrm>
            <a:off x="507238" y="2948812"/>
            <a:ext cx="5502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SUPERINTENDÊNCIA CENTRAL DE EMENDAS PARLAMENATRES ESTADUAIS E TRANSFERÊNCIAS (SCEPET)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75"/>
          <p:cNvSpPr txBox="1"/>
          <p:nvPr/>
        </p:nvSpPr>
        <p:spPr>
          <a:xfrm>
            <a:off x="2319311" y="3506373"/>
            <a:ext cx="62628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Cronogramas e Prazos</a:t>
            </a:r>
            <a:endParaRPr/>
          </a:p>
          <a:p>
            <a:pPr indent="-1714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Pagamentos</a:t>
            </a:r>
            <a:endParaRPr/>
          </a:p>
          <a:p>
            <a:pPr indent="-1714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Normatização de Emendas</a:t>
            </a:r>
            <a:endParaRPr/>
          </a:p>
          <a:p>
            <a:pPr indent="-1714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Portal de Emendas</a:t>
            </a:r>
            <a:endParaRPr/>
          </a:p>
          <a:p>
            <a:pPr indent="-1714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Aprovação de indicações</a:t>
            </a:r>
            <a:endParaRPr/>
          </a:p>
          <a:p>
            <a:pPr indent="-1714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Inconsistências no sistema SIGCON, </a:t>
            </a:r>
            <a:r>
              <a:rPr b="1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relacionadas ao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Módulo de Emendas Parlamentares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Google Shape;1047;p76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0" y="0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1048" name="Google Shape;1048;p76"/>
          <p:cNvSpPr/>
          <p:nvPr/>
        </p:nvSpPr>
        <p:spPr>
          <a:xfrm>
            <a:off x="0" y="1078650"/>
            <a:ext cx="4634700" cy="58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76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76"/>
          <p:cNvSpPr txBox="1"/>
          <p:nvPr>
            <p:ph type="title"/>
          </p:nvPr>
        </p:nvSpPr>
        <p:spPr>
          <a:xfrm>
            <a:off x="531" y="108385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2000">
                <a:latin typeface="Montserrat ExtraBold"/>
                <a:ea typeface="Montserrat ExtraBold"/>
                <a:cs typeface="Montserrat ExtraBold"/>
                <a:sym typeface="Montserrat ExtraBold"/>
              </a:rPr>
              <a:t>Informações complementares</a:t>
            </a:r>
            <a:endParaRPr/>
          </a:p>
        </p:txBody>
      </p:sp>
      <p:sp>
        <p:nvSpPr>
          <p:cNvPr id="1051" name="Google Shape;1051;p76"/>
          <p:cNvSpPr txBox="1"/>
          <p:nvPr/>
        </p:nvSpPr>
        <p:spPr>
          <a:xfrm>
            <a:off x="3446" y="193443"/>
            <a:ext cx="4395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Operacionalização 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INFORMAÇÕES IMPORTANTES</a:t>
            </a:r>
            <a:endParaRPr/>
          </a:p>
        </p:txBody>
      </p:sp>
      <p:sp>
        <p:nvSpPr>
          <p:cNvPr id="1052" name="Google Shape;1052;p76"/>
          <p:cNvSpPr txBox="1"/>
          <p:nvPr/>
        </p:nvSpPr>
        <p:spPr>
          <a:xfrm>
            <a:off x="123916" y="2014898"/>
            <a:ext cx="6262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Para um atendimento mais eficaz, é necessário que suas demandas sejam direcionadas aos órgãos e setores corretos. Abaixo, temos alguns exemplos de demandas e seus responsáveis: </a:t>
            </a:r>
            <a:endParaRPr/>
          </a:p>
        </p:txBody>
      </p:sp>
      <p:pic>
        <p:nvPicPr>
          <p:cNvPr descr="Usuário com preenchimento sólido" id="1053" name="Google Shape;1053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593" y="2894077"/>
            <a:ext cx="516521" cy="516521"/>
          </a:xfrm>
          <a:prstGeom prst="rect">
            <a:avLst/>
          </a:prstGeom>
          <a:noFill/>
          <a:ln>
            <a:noFill/>
          </a:ln>
        </p:spPr>
      </p:pic>
      <p:sp>
        <p:nvSpPr>
          <p:cNvPr id="1054" name="Google Shape;1054;p76"/>
          <p:cNvSpPr txBox="1"/>
          <p:nvPr/>
        </p:nvSpPr>
        <p:spPr>
          <a:xfrm>
            <a:off x="507238" y="3041145"/>
            <a:ext cx="5502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SUPERINTENDÊNCIA CENTRAL DE CONVÊNIOS E PARCERIAS</a:t>
            </a:r>
            <a:endParaRPr/>
          </a:p>
        </p:txBody>
      </p:sp>
      <p:sp>
        <p:nvSpPr>
          <p:cNvPr id="1055" name="Google Shape;1055;p76"/>
          <p:cNvSpPr txBox="1"/>
          <p:nvPr/>
        </p:nvSpPr>
        <p:spPr>
          <a:xfrm>
            <a:off x="2319311" y="3506373"/>
            <a:ext cx="6262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CAGEC</a:t>
            </a:r>
            <a:endParaRPr/>
          </a:p>
          <a:p>
            <a:pPr indent="-1714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Normatização de Convênios e Parcerias</a:t>
            </a:r>
            <a:endParaRPr/>
          </a:p>
          <a:p>
            <a:pPr indent="-1714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Inconsistências no sistema SIGCON, relacionadas ao módulo de </a:t>
            </a:r>
            <a:r>
              <a:rPr b="1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convênios e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Parcerias.</a:t>
            </a:r>
            <a:endParaRPr/>
          </a:p>
          <a:p>
            <a:pPr indent="-1714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Aprovação de planos de trabalho no SIGCON-Saída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0" name="Google Shape;1060;p77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0" y="0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1061" name="Google Shape;1061;p77"/>
          <p:cNvSpPr/>
          <p:nvPr/>
        </p:nvSpPr>
        <p:spPr>
          <a:xfrm>
            <a:off x="0" y="1078650"/>
            <a:ext cx="4634700" cy="58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77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77"/>
          <p:cNvSpPr txBox="1"/>
          <p:nvPr>
            <p:ph type="title"/>
          </p:nvPr>
        </p:nvSpPr>
        <p:spPr>
          <a:xfrm>
            <a:off x="531" y="108385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2000">
                <a:latin typeface="Montserrat ExtraBold"/>
                <a:ea typeface="Montserrat ExtraBold"/>
                <a:cs typeface="Montserrat ExtraBold"/>
                <a:sym typeface="Montserrat ExtraBold"/>
              </a:rPr>
              <a:t>Informações complementares</a:t>
            </a:r>
            <a:endParaRPr/>
          </a:p>
        </p:txBody>
      </p:sp>
      <p:sp>
        <p:nvSpPr>
          <p:cNvPr id="1064" name="Google Shape;1064;p77"/>
          <p:cNvSpPr txBox="1"/>
          <p:nvPr/>
        </p:nvSpPr>
        <p:spPr>
          <a:xfrm>
            <a:off x="3446" y="193443"/>
            <a:ext cx="4395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Operacionalização 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INFORMAÇÕES IMPORTANTES</a:t>
            </a:r>
            <a:endParaRPr/>
          </a:p>
        </p:txBody>
      </p:sp>
      <p:sp>
        <p:nvSpPr>
          <p:cNvPr id="1065" name="Google Shape;1065;p77"/>
          <p:cNvSpPr txBox="1"/>
          <p:nvPr/>
        </p:nvSpPr>
        <p:spPr>
          <a:xfrm>
            <a:off x="123916" y="2014898"/>
            <a:ext cx="6262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Para um atendimento mais eficaz, é necessário que suas demandas sejam direcionadas aos órgãos e setores corretos. Abaixo, temos alguns exemplos de demandas e seus responsáveis: </a:t>
            </a:r>
            <a:endParaRPr/>
          </a:p>
        </p:txBody>
      </p:sp>
      <p:pic>
        <p:nvPicPr>
          <p:cNvPr descr="Usuário com preenchimento sólido" id="1066" name="Google Shape;1066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593" y="2894077"/>
            <a:ext cx="516521" cy="516521"/>
          </a:xfrm>
          <a:prstGeom prst="rect">
            <a:avLst/>
          </a:prstGeom>
          <a:noFill/>
          <a:ln>
            <a:noFill/>
          </a:ln>
        </p:spPr>
      </p:pic>
      <p:sp>
        <p:nvSpPr>
          <p:cNvPr id="1067" name="Google Shape;1067;p77"/>
          <p:cNvSpPr txBox="1"/>
          <p:nvPr/>
        </p:nvSpPr>
        <p:spPr>
          <a:xfrm>
            <a:off x="-551942" y="3018285"/>
            <a:ext cx="5502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ÓRGÃOS E ENTIDADES EXECUTORES</a:t>
            </a:r>
            <a:endParaRPr/>
          </a:p>
        </p:txBody>
      </p:sp>
      <p:sp>
        <p:nvSpPr>
          <p:cNvPr id="1068" name="Google Shape;1068;p77"/>
          <p:cNvSpPr txBox="1"/>
          <p:nvPr/>
        </p:nvSpPr>
        <p:spPr>
          <a:xfrm>
            <a:off x="1130591" y="3414933"/>
            <a:ext cx="6262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Detalhes de tramitação de documentos para a celebração de instrumentos</a:t>
            </a:r>
            <a:endParaRPr/>
          </a:p>
          <a:p>
            <a:pPr indent="-1714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Viabilidade técnica de execução de recursos</a:t>
            </a:r>
            <a:endParaRPr/>
          </a:p>
          <a:p>
            <a:pPr indent="-1714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Alteração do portfólio</a:t>
            </a:r>
            <a:endParaRPr/>
          </a:p>
          <a:p>
            <a:pPr indent="-1714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0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Ajustes de indicações impositivas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" name="Google Shape;1073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4" name="Google Shape;1074;p78"/>
          <p:cNvSpPr/>
          <p:nvPr/>
        </p:nvSpPr>
        <p:spPr>
          <a:xfrm>
            <a:off x="-38100" y="316929"/>
            <a:ext cx="6122400" cy="92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5" name="Google Shape;1075;p78"/>
          <p:cNvSpPr txBox="1"/>
          <p:nvPr>
            <p:ph type="ctrTitle"/>
          </p:nvPr>
        </p:nvSpPr>
        <p:spPr>
          <a:xfrm>
            <a:off x="586316" y="-713433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pt-BR" sz="500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EMENDAS IMPOSITIVAS</a:t>
            </a:r>
            <a:endParaRPr sz="5000">
              <a:solidFill>
                <a:srgbClr val="43434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76" name="Google Shape;1076;p78"/>
          <p:cNvSpPr txBox="1"/>
          <p:nvPr>
            <p:ph idx="1" type="subTitle"/>
          </p:nvPr>
        </p:nvSpPr>
        <p:spPr>
          <a:xfrm>
            <a:off x="273600" y="133298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Belo Horizonte | Fevereiro/2025</a:t>
            </a:r>
            <a:endParaRPr sz="2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7" name="Google Shape;1077;p78"/>
          <p:cNvSpPr txBox="1"/>
          <p:nvPr/>
        </p:nvSpPr>
        <p:spPr>
          <a:xfrm>
            <a:off x="2514176" y="2250747"/>
            <a:ext cx="46650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2500"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6156"/>
              <a:buFont typeface="Arial"/>
              <a:buNone/>
            </a:pPr>
            <a:r>
              <a:rPr b="0" i="0" lang="pt-BR" sz="3600" u="none" cap="none" strike="noStrike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Obrigado!</a:t>
            </a:r>
            <a:endParaRPr/>
          </a:p>
        </p:txBody>
      </p:sp>
      <p:sp>
        <p:nvSpPr>
          <p:cNvPr id="1078" name="Google Shape;1078;p78"/>
          <p:cNvSpPr txBox="1"/>
          <p:nvPr/>
        </p:nvSpPr>
        <p:spPr>
          <a:xfrm>
            <a:off x="1246378" y="2863206"/>
            <a:ext cx="5502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SUPERINTENDÊNCIA CENTRAL DE EMENDAS PARLAMENATRES ESTADUAIS E TRANSFERÊNCIAS (SCEPET)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SUBSECRETARIA DE GESTÃO DE TRANSFERÊNCIAS ESTADUAIS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19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0" y="0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9"/>
          <p:cNvSpPr/>
          <p:nvPr/>
        </p:nvSpPr>
        <p:spPr>
          <a:xfrm>
            <a:off x="0" y="788635"/>
            <a:ext cx="4287300" cy="58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9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4" name="Google Shape;234;p19"/>
          <p:cNvGrpSpPr/>
          <p:nvPr/>
        </p:nvGrpSpPr>
        <p:grpSpPr>
          <a:xfrm>
            <a:off x="793407" y="1842338"/>
            <a:ext cx="8285303" cy="2537839"/>
            <a:chOff x="1654904" y="2712313"/>
            <a:chExt cx="17764372" cy="5737822"/>
          </a:xfrm>
        </p:grpSpPr>
        <p:sp>
          <p:nvSpPr>
            <p:cNvPr id="235" name="Google Shape;235;p19"/>
            <p:cNvSpPr/>
            <p:nvPr/>
          </p:nvSpPr>
          <p:spPr>
            <a:xfrm>
              <a:off x="1654904" y="3046385"/>
              <a:ext cx="3866100" cy="33330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00B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9"/>
            <p:cNvSpPr/>
            <p:nvPr/>
          </p:nvSpPr>
          <p:spPr>
            <a:xfrm>
              <a:off x="4911376" y="4712823"/>
              <a:ext cx="3866100" cy="33330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9"/>
            <p:cNvSpPr/>
            <p:nvPr/>
          </p:nvSpPr>
          <p:spPr>
            <a:xfrm>
              <a:off x="8128197" y="3046382"/>
              <a:ext cx="3866100" cy="33330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C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9"/>
            <p:cNvSpPr/>
            <p:nvPr/>
          </p:nvSpPr>
          <p:spPr>
            <a:xfrm>
              <a:off x="11384670" y="4712818"/>
              <a:ext cx="3866100" cy="33330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0070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9"/>
            <p:cNvSpPr/>
            <p:nvPr/>
          </p:nvSpPr>
          <p:spPr>
            <a:xfrm>
              <a:off x="14601491" y="3046385"/>
              <a:ext cx="3866100" cy="33330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7030A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0" name="Google Shape;240;p19"/>
            <p:cNvCxnSpPr/>
            <p:nvPr/>
          </p:nvCxnSpPr>
          <p:spPr>
            <a:xfrm>
              <a:off x="2670395" y="6379259"/>
              <a:ext cx="0" cy="1863300"/>
            </a:xfrm>
            <a:prstGeom prst="straightConnector1">
              <a:avLst/>
            </a:prstGeom>
            <a:solidFill>
              <a:srgbClr val="C00000"/>
            </a:solidFill>
            <a:ln cap="flat" cmpd="sng" w="9525">
              <a:solidFill>
                <a:srgbClr val="BFBFBF"/>
              </a:solidFill>
              <a:prstDash val="lgDashDot"/>
              <a:round/>
              <a:headEnd len="sm" w="sm" type="none"/>
              <a:tailEnd len="sm" w="sm" type="none"/>
            </a:ln>
          </p:spPr>
        </p:cxnSp>
        <p:cxnSp>
          <p:nvCxnSpPr>
            <p:cNvPr id="241" name="Google Shape;241;p19"/>
            <p:cNvCxnSpPr/>
            <p:nvPr/>
          </p:nvCxnSpPr>
          <p:spPr>
            <a:xfrm>
              <a:off x="6135652" y="2849654"/>
              <a:ext cx="0" cy="1863300"/>
            </a:xfrm>
            <a:prstGeom prst="straightConnector1">
              <a:avLst/>
            </a:prstGeom>
            <a:solidFill>
              <a:srgbClr val="C00000"/>
            </a:solidFill>
            <a:ln cap="flat" cmpd="sng" w="9525">
              <a:solidFill>
                <a:srgbClr val="BFBFBF"/>
              </a:solidFill>
              <a:prstDash val="lgDashDot"/>
              <a:round/>
              <a:headEnd len="sm" w="sm" type="none"/>
              <a:tailEnd len="sm" w="sm" type="none"/>
            </a:ln>
          </p:spPr>
        </p:cxnSp>
        <p:cxnSp>
          <p:nvCxnSpPr>
            <p:cNvPr id="242" name="Google Shape;242;p19"/>
            <p:cNvCxnSpPr/>
            <p:nvPr/>
          </p:nvCxnSpPr>
          <p:spPr>
            <a:xfrm>
              <a:off x="9307864" y="6379256"/>
              <a:ext cx="0" cy="1863300"/>
            </a:xfrm>
            <a:prstGeom prst="straightConnector1">
              <a:avLst/>
            </a:prstGeom>
            <a:solidFill>
              <a:srgbClr val="C00000"/>
            </a:solidFill>
            <a:ln cap="flat" cmpd="sng" w="9525">
              <a:solidFill>
                <a:srgbClr val="BFBFBF"/>
              </a:solidFill>
              <a:prstDash val="lgDashDot"/>
              <a:round/>
              <a:headEnd len="sm" w="sm" type="none"/>
              <a:tailEnd len="sm" w="sm" type="none"/>
            </a:ln>
          </p:spPr>
        </p:cxnSp>
        <p:cxnSp>
          <p:nvCxnSpPr>
            <p:cNvPr id="243" name="Google Shape;243;p19"/>
            <p:cNvCxnSpPr/>
            <p:nvPr/>
          </p:nvCxnSpPr>
          <p:spPr>
            <a:xfrm>
              <a:off x="12519729" y="2849654"/>
              <a:ext cx="0" cy="1863300"/>
            </a:xfrm>
            <a:prstGeom prst="straightConnector1">
              <a:avLst/>
            </a:prstGeom>
            <a:solidFill>
              <a:srgbClr val="C00000"/>
            </a:solidFill>
            <a:ln cap="flat" cmpd="sng" w="9525">
              <a:solidFill>
                <a:srgbClr val="BFBFBF"/>
              </a:solidFill>
              <a:prstDash val="lgDashDot"/>
              <a:round/>
              <a:headEnd len="sm" w="sm" type="none"/>
              <a:tailEnd len="sm" w="sm" type="none"/>
            </a:ln>
          </p:spPr>
        </p:cxnSp>
        <p:cxnSp>
          <p:nvCxnSpPr>
            <p:cNvPr id="244" name="Google Shape;244;p19"/>
            <p:cNvCxnSpPr/>
            <p:nvPr/>
          </p:nvCxnSpPr>
          <p:spPr>
            <a:xfrm>
              <a:off x="15751420" y="6379256"/>
              <a:ext cx="0" cy="1863300"/>
            </a:xfrm>
            <a:prstGeom prst="straightConnector1">
              <a:avLst/>
            </a:prstGeom>
            <a:solidFill>
              <a:srgbClr val="C00000"/>
            </a:solidFill>
            <a:ln cap="flat" cmpd="sng" w="9525">
              <a:solidFill>
                <a:srgbClr val="BFBFBF"/>
              </a:solidFill>
              <a:prstDash val="lgDashDot"/>
              <a:round/>
              <a:headEnd len="sm" w="sm" type="none"/>
              <a:tailEnd len="sm" w="sm" type="none"/>
            </a:ln>
          </p:spPr>
        </p:cxnSp>
        <p:sp>
          <p:nvSpPr>
            <p:cNvPr id="245" name="Google Shape;245;p19"/>
            <p:cNvSpPr txBox="1"/>
            <p:nvPr/>
          </p:nvSpPr>
          <p:spPr>
            <a:xfrm>
              <a:off x="2232037" y="3741322"/>
              <a:ext cx="2679300" cy="23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50" lIns="45700" spcFirstLastPara="1" rIns="45700" wrap="square" tIns="22850">
              <a:normAutofit lnSpcReduction="10000"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0"/>
                <a:buFont typeface="Arial"/>
                <a:buNone/>
              </a:pPr>
              <a:r>
                <a:rPr b="1" i="0" lang="pt-BR" sz="7500" u="none" cap="none" strike="noStrike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L</a:t>
              </a:r>
              <a:endParaRPr/>
            </a:p>
          </p:txBody>
        </p:sp>
        <p:sp>
          <p:nvSpPr>
            <p:cNvPr id="246" name="Google Shape;246;p19"/>
            <p:cNvSpPr txBox="1"/>
            <p:nvPr/>
          </p:nvSpPr>
          <p:spPr>
            <a:xfrm>
              <a:off x="5471471" y="5406734"/>
              <a:ext cx="2679300" cy="23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50" lIns="45700" spcFirstLastPara="1" rIns="45700" wrap="square" tIns="22850">
              <a:normAutofit lnSpcReduction="10000"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0"/>
                <a:buFont typeface="Arial"/>
                <a:buNone/>
              </a:pPr>
              <a:r>
                <a:rPr b="1" i="0" lang="pt-BR" sz="7500" u="none" cap="none" strike="noStrike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E</a:t>
              </a:r>
              <a:endParaRPr/>
            </a:p>
          </p:txBody>
        </p:sp>
        <p:sp>
          <p:nvSpPr>
            <p:cNvPr id="247" name="Google Shape;247;p19"/>
            <p:cNvSpPr txBox="1"/>
            <p:nvPr/>
          </p:nvSpPr>
          <p:spPr>
            <a:xfrm>
              <a:off x="8721595" y="3652097"/>
              <a:ext cx="2679300" cy="23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50" lIns="45700" spcFirstLastPara="1" rIns="45700" wrap="square" tIns="22850">
              <a:normAutofit lnSpcReduction="10000"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0"/>
                <a:buFont typeface="Arial"/>
                <a:buNone/>
              </a:pPr>
              <a:r>
                <a:rPr b="1" i="0" lang="pt-BR" sz="7500" u="none" cap="none" strike="noStrike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G</a:t>
              </a:r>
              <a:endParaRPr/>
            </a:p>
          </p:txBody>
        </p:sp>
        <p:sp>
          <p:nvSpPr>
            <p:cNvPr id="248" name="Google Shape;248;p19"/>
            <p:cNvSpPr txBox="1"/>
            <p:nvPr/>
          </p:nvSpPr>
          <p:spPr>
            <a:xfrm>
              <a:off x="11956850" y="5466200"/>
              <a:ext cx="2679300" cy="23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50" lIns="45700" spcFirstLastPara="1" rIns="45700" wrap="square" tIns="22850">
              <a:normAutofit lnSpcReduction="10000"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0"/>
                <a:buFont typeface="Arial"/>
                <a:buNone/>
              </a:pPr>
              <a:r>
                <a:rPr b="1" i="0" lang="pt-BR" sz="7500" u="none" cap="none" strike="noStrike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A</a:t>
              </a:r>
              <a:endParaRPr/>
            </a:p>
          </p:txBody>
        </p:sp>
        <p:sp>
          <p:nvSpPr>
            <p:cNvPr id="249" name="Google Shape;249;p19"/>
            <p:cNvSpPr txBox="1"/>
            <p:nvPr/>
          </p:nvSpPr>
          <p:spPr>
            <a:xfrm>
              <a:off x="15140673" y="3562875"/>
              <a:ext cx="2679300" cy="23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50" lIns="45700" spcFirstLastPara="1" rIns="45700" wrap="square" tIns="22850">
              <a:normAutofit lnSpcReduction="10000"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0"/>
                <a:buFont typeface="Arial"/>
                <a:buNone/>
              </a:pPr>
              <a:r>
                <a:rPr b="1" i="0" lang="pt-BR" sz="7500" u="none" cap="none" strike="noStrike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L</a:t>
              </a:r>
              <a:endParaRPr/>
            </a:p>
          </p:txBody>
        </p:sp>
        <p:sp>
          <p:nvSpPr>
            <p:cNvPr id="250" name="Google Shape;250;p19"/>
            <p:cNvSpPr/>
            <p:nvPr/>
          </p:nvSpPr>
          <p:spPr>
            <a:xfrm>
              <a:off x="6241620" y="2712313"/>
              <a:ext cx="3007368" cy="646200"/>
            </a:xfrm>
            <a:custGeom>
              <a:rect b="b" l="l" r="r" t="t"/>
              <a:pathLst>
                <a:path extrusionOk="0" h="120000" w="2160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22850" lIns="22850" spcFirstLastPara="1" rIns="2285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18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PPAG</a:t>
              </a:r>
              <a:endPara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1" name="Google Shape;251;p19"/>
            <p:cNvSpPr/>
            <p:nvPr/>
          </p:nvSpPr>
          <p:spPr>
            <a:xfrm>
              <a:off x="9436608" y="7093235"/>
              <a:ext cx="3007368" cy="1356900"/>
            </a:xfrm>
            <a:custGeom>
              <a:rect b="b" l="l" r="r" t="t"/>
              <a:pathLst>
                <a:path extrusionOk="0" h="120000" w="2160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22850" lIns="22850" spcFirstLastPara="1" rIns="2285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18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LDO </a:t>
              </a:r>
              <a:endPara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18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2025</a:t>
              </a:r>
              <a:endPara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2" name="Google Shape;252;p19"/>
            <p:cNvSpPr txBox="1"/>
            <p:nvPr/>
          </p:nvSpPr>
          <p:spPr>
            <a:xfrm>
              <a:off x="2748608" y="7157298"/>
              <a:ext cx="3178200" cy="11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16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Constituição Estadual</a:t>
              </a:r>
              <a:endParaRPr/>
            </a:p>
          </p:txBody>
        </p:sp>
        <p:sp>
          <p:nvSpPr>
            <p:cNvPr id="253" name="Google Shape;253;p19"/>
            <p:cNvSpPr/>
            <p:nvPr/>
          </p:nvSpPr>
          <p:spPr>
            <a:xfrm>
              <a:off x="12648623" y="2772236"/>
              <a:ext cx="3007368" cy="1356900"/>
            </a:xfrm>
            <a:custGeom>
              <a:rect b="b" l="l" r="r" t="t"/>
              <a:pathLst>
                <a:path extrusionOk="0" h="120000" w="2160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22850" lIns="22850" spcFirstLastPara="1" rIns="2285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18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LOA </a:t>
              </a:r>
              <a:endPara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18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2025</a:t>
              </a:r>
              <a:endPara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4" name="Google Shape;254;p19"/>
            <p:cNvSpPr/>
            <p:nvPr/>
          </p:nvSpPr>
          <p:spPr>
            <a:xfrm>
              <a:off x="15870504" y="7157300"/>
              <a:ext cx="3548772" cy="584700"/>
            </a:xfrm>
            <a:custGeom>
              <a:rect b="b" l="l" r="r" t="t"/>
              <a:pathLst>
                <a:path extrusionOk="0" h="120000" w="2160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22850" lIns="22850" spcFirstLastPara="1" rIns="22850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16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Resolução SEGOV</a:t>
              </a:r>
              <a:endParaRPr b="0" i="0" sz="3600" u="none" cap="none" strike="noStrike">
                <a:solidFill>
                  <a:srgbClr val="363E48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55" name="Google Shape;255;p19"/>
          <p:cNvSpPr txBox="1"/>
          <p:nvPr/>
        </p:nvSpPr>
        <p:spPr>
          <a:xfrm>
            <a:off x="-1078" y="133036"/>
            <a:ext cx="2743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Embasamento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LEGAL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0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-1" y="0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0"/>
          <p:cNvSpPr/>
          <p:nvPr/>
        </p:nvSpPr>
        <p:spPr>
          <a:xfrm>
            <a:off x="0" y="1078650"/>
            <a:ext cx="4287300" cy="58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0"/>
          <p:cNvSpPr txBox="1"/>
          <p:nvPr>
            <p:ph type="title"/>
          </p:nvPr>
        </p:nvSpPr>
        <p:spPr>
          <a:xfrm>
            <a:off x="-1008" y="1154131"/>
            <a:ext cx="85206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pt-BR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Constituição Estadual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3" name="Google Shape;263;p20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0"/>
          <p:cNvSpPr txBox="1"/>
          <p:nvPr/>
        </p:nvSpPr>
        <p:spPr>
          <a:xfrm>
            <a:off x="-1078" y="133036"/>
            <a:ext cx="2743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Embasamento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LEGAL</a:t>
            </a:r>
            <a:endParaRPr/>
          </a:p>
        </p:txBody>
      </p:sp>
      <p:sp>
        <p:nvSpPr>
          <p:cNvPr id="265" name="Google Shape;265;p20"/>
          <p:cNvSpPr txBox="1"/>
          <p:nvPr/>
        </p:nvSpPr>
        <p:spPr>
          <a:xfrm>
            <a:off x="124590" y="1984897"/>
            <a:ext cx="6370800" cy="25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Constituição Estadual de 1989, regulamenta as regras das Emendas Impositivas estaduais por meio dos artigos 159,160 e 160-A. Esses artigos foram modificados pelas Emendas Constitucionais nº 96 de 2018, nº 100 de 2019 e nº112 de 2023.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 Constituição Estadual, bem como o Ato de Disposições Constitucionais Transitórias (ADCT) estabelece os percentuais da Receita Corrente Líquida a serem destinados às Emendas Impositivas e define as regras gerais que as gerem.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21"/>
          <p:cNvPicPr preferRelativeResize="0"/>
          <p:nvPr/>
        </p:nvPicPr>
        <p:blipFill rotWithShape="1">
          <a:blip r:embed="rId3">
            <a:alphaModFix/>
          </a:blip>
          <a:srcRect b="329" l="0" r="0" t="-329"/>
          <a:stretch/>
        </p:blipFill>
        <p:spPr>
          <a:xfrm>
            <a:off x="-1" y="0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1"/>
          <p:cNvSpPr/>
          <p:nvPr/>
        </p:nvSpPr>
        <p:spPr>
          <a:xfrm>
            <a:off x="0" y="1078650"/>
            <a:ext cx="4287300" cy="58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1"/>
          <p:cNvSpPr txBox="1"/>
          <p:nvPr>
            <p:ph type="title"/>
          </p:nvPr>
        </p:nvSpPr>
        <p:spPr>
          <a:xfrm>
            <a:off x="-1008" y="1154131"/>
            <a:ext cx="85206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pt-BR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 que é o PPAG?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3" name="Google Shape;273;p21"/>
          <p:cNvSpPr/>
          <p:nvPr/>
        </p:nvSpPr>
        <p:spPr>
          <a:xfrm>
            <a:off x="121901" y="6091887"/>
            <a:ext cx="128400" cy="1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1"/>
          <p:cNvSpPr txBox="1"/>
          <p:nvPr/>
        </p:nvSpPr>
        <p:spPr>
          <a:xfrm>
            <a:off x="-1078" y="133036"/>
            <a:ext cx="2743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Embasamento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LEGAL</a:t>
            </a:r>
            <a:endParaRPr/>
          </a:p>
        </p:txBody>
      </p:sp>
      <p:sp>
        <p:nvSpPr>
          <p:cNvPr id="275" name="Google Shape;275;p21"/>
          <p:cNvSpPr txBox="1"/>
          <p:nvPr/>
        </p:nvSpPr>
        <p:spPr>
          <a:xfrm>
            <a:off x="187316" y="2123535"/>
            <a:ext cx="6262200" cy="20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 Plano Plurianual de Ação Governamental (PPAG) é o instrumento de planejamento de médio prazo do governo estadual, definindo programas e ações com metas físicas e orçamentárias para 4 anos. Ele orienta a formulação de diretrizes e leis orçamentárias, integrando planejamento, orçamento e gestão. Criado no 1º ano de governo, garante a continuidade administrativa até o 1º ano do governo seguinte.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3F3F3F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